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84" r:id="rId7"/>
    <p:sldId id="274" r:id="rId8"/>
    <p:sldId id="279" r:id="rId9"/>
    <p:sldId id="289" r:id="rId10"/>
    <p:sldId id="300" r:id="rId11"/>
    <p:sldId id="290" r:id="rId12"/>
    <p:sldId id="291" r:id="rId13"/>
    <p:sldId id="293" r:id="rId14"/>
    <p:sldId id="295" r:id="rId15"/>
    <p:sldId id="296" r:id="rId16"/>
    <p:sldId id="276" r:id="rId17"/>
    <p:sldId id="297" r:id="rId18"/>
    <p:sldId id="299" r:id="rId19"/>
    <p:sldId id="298" r:id="rId20"/>
    <p:sldId id="301" r:id="rId21"/>
    <p:sldId id="302" r:id="rId22"/>
    <p:sldId id="277" r:id="rId23"/>
    <p:sldId id="271" r:id="rId24"/>
    <p:sldId id="267" r:id="rId25"/>
  </p:sldIdLst>
  <p:sldSz cx="12192000" cy="6858000"/>
  <p:notesSz cx="6724650" cy="9774238"/>
  <p:defaultTextStyle>
    <a:defPPr>
      <a:defRPr lang="nb-NO"/>
    </a:defPPr>
    <a:lvl1pPr marL="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7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355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532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709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886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063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240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417" algn="l" defTabSz="914355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CCCE2"/>
    <a:srgbClr val="FC9103"/>
    <a:srgbClr val="E74507"/>
    <a:srgbClr val="00AF9B"/>
    <a:srgbClr val="025B23"/>
    <a:srgbClr val="B7E3FC"/>
    <a:srgbClr val="0067B2"/>
    <a:srgbClr val="001E6E"/>
    <a:srgbClr val="FFC500"/>
    <a:srgbClr val="FA91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152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132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pPr/>
              <a:t>22.02.2024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F3944534-1206-40DF-9B06-61DD865D287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106166" y="2460246"/>
            <a:ext cx="8084388" cy="1598995"/>
          </a:xfrm>
        </p:spPr>
        <p:txBody>
          <a:bodyPr anchor="t" anchorCtr="0">
            <a:noAutofit/>
          </a:bodyPr>
          <a:lstStyle>
            <a:lvl1pPr algn="l">
              <a:defRPr sz="4800" cap="all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CLICK TO EDIT MASTER TITLE STYLE</a:t>
            </a:r>
          </a:p>
        </p:txBody>
      </p:sp>
      <p:pic>
        <p:nvPicPr>
          <p:cNvPr id="11" name="Picture 10" descr="Bj_kommune_sirkel_Solrorange_RGB.ai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2638" y="1316997"/>
            <a:ext cx="1094184" cy="1073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71566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de med teks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4" y="637382"/>
            <a:ext cx="10917155" cy="800971"/>
          </a:xfrm>
        </p:spPr>
        <p:txBody>
          <a:bodyPr/>
          <a:lstStyle>
            <a:lvl1pPr>
              <a:defRPr cap="all"/>
            </a:lvl1pPr>
          </a:lstStyle>
          <a:p>
            <a:r>
              <a:rPr lang="nb-NO" dirty="0"/>
              <a:t>CLICK TO EDIT MASTER TITLE STYLE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800"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C3CA2-1E35-44CE-AD3F-5D43197A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177A29-676A-40E3-8E22-56533319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810384-B86D-429E-81FF-388DAF4B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7017209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1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bilde 6">
            <a:extLst>
              <a:ext uri="{FF2B5EF4-FFF2-40B4-BE49-F238E27FC236}">
                <a16:creationId xmlns:a16="http://schemas.microsoft.com/office/drawing/2014/main" id="{A36EEB60-9364-402D-989F-73ACFD5256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7191685" y="660400"/>
            <a:ext cx="5003800" cy="5435600"/>
          </a:xfrm>
          <a:prstGeom prst="rect">
            <a:avLst/>
          </a:prstGeom>
          <a:solidFill>
            <a:schemeClr val="tx2"/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C3CA2-1E35-44CE-AD3F-5D43197A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177A29-676A-40E3-8E22-56533319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810384-B86D-429E-81FF-388DAF4B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41696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gendefinert oppset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pPr/>
              <a:t>22.02.2024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6" name="Rektangel 6">
            <a:extLst>
              <a:ext uri="{FF2B5EF4-FFF2-40B4-BE49-F238E27FC236}">
                <a16:creationId xmlns:a16="http://schemas.microsoft.com/office/drawing/2014/main" id="{A36EEB60-9364-402D-989F-73ACFD52561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 flipH="1">
            <a:off x="7191685" y="660400"/>
            <a:ext cx="5003800" cy="5435600"/>
          </a:xfrm>
          <a:prstGeom prst="rect">
            <a:avLst/>
          </a:prstGeom>
          <a:solidFill>
            <a:schemeClr val="bg1"/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8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433600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76844B68-4B65-4F8C-98EB-947DB61005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 flipH="1">
            <a:off x="7191685" y="3378198"/>
            <a:ext cx="5003800" cy="2717800"/>
          </a:xfrm>
          <a:prstGeom prst="rect">
            <a:avLst/>
          </a:prstGeom>
          <a:solidFill>
            <a:schemeClr val="tx2"/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11" name="Plassholder for bilde 10">
            <a:extLst>
              <a:ext uri="{FF2B5EF4-FFF2-40B4-BE49-F238E27FC236}">
                <a16:creationId xmlns:a16="http://schemas.microsoft.com/office/drawing/2014/main" id="{5A7E2FAC-FFCD-4AE2-9356-C175C0C089F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 flipH="1">
            <a:off x="7191685" y="660400"/>
            <a:ext cx="5003800" cy="27178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 wrap="square" anchor="b">
            <a:noAutofit/>
          </a:bodyPr>
          <a:lstStyle>
            <a:lvl1pPr marL="0" indent="0" algn="ctr">
              <a:buNone/>
              <a:defRPr sz="11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C3CA2-1E35-44CE-AD3F-5D43197A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177A29-676A-40E3-8E22-56533319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810384-B86D-429E-81FF-388DAF4B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12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709103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k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pPr/>
              <a:t>22.02.2024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2" name="Picture 1" descr="Hordaland_Bjørnafjorden-kommune_kart.pdf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475" t="34970" r="49379" b="24602"/>
          <a:stretch/>
        </p:blipFill>
        <p:spPr>
          <a:xfrm>
            <a:off x="6816581" y="1"/>
            <a:ext cx="5375420" cy="6107384"/>
          </a:xfrm>
          <a:prstGeom prst="rect">
            <a:avLst/>
          </a:prstGeom>
        </p:spPr>
      </p:pic>
      <p:sp>
        <p:nvSpPr>
          <p:cNvPr id="13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6009301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sita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EFC3CA2-1E35-44CE-AD3F-5D43197A35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A177A29-676A-40E3-8E22-565333191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7810384-B86D-429E-81FF-388DAF4B12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Plassholder for tekst 11">
            <a:extLst>
              <a:ext uri="{FF2B5EF4-FFF2-40B4-BE49-F238E27FC236}">
                <a16:creationId xmlns:a16="http://schemas.microsoft.com/office/drawing/2014/main" id="{95437701-9298-4AC3-8BD2-8337578267E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91685" y="651933"/>
            <a:ext cx="5003800" cy="5435600"/>
          </a:xfrm>
          <a:solidFill>
            <a:schemeClr val="accent1"/>
          </a:solidFill>
          <a:ln>
            <a:noFill/>
          </a:ln>
        </p:spPr>
        <p:txBody>
          <a:bodyPr anchor="ctr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11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6659535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de med grafisk elem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pPr/>
              <a:t>22.02.2024</a:t>
            </a:fld>
            <a:endParaRPr lang="nb-NO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1" name="Rectangle 10"/>
          <p:cNvSpPr/>
          <p:nvPr userDrawn="1"/>
        </p:nvSpPr>
        <p:spPr>
          <a:xfrm>
            <a:off x="7189330" y="651932"/>
            <a:ext cx="5003800" cy="5435600"/>
          </a:xfrm>
          <a:prstGeom prst="rect">
            <a:avLst/>
          </a:prstGeom>
          <a:solidFill>
            <a:srgbClr val="FA910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987" y="1690320"/>
            <a:ext cx="2840487" cy="2787295"/>
          </a:xfrm>
          <a:prstGeom prst="rect">
            <a:avLst/>
          </a:prstGeom>
        </p:spPr>
      </p:pic>
      <p:sp>
        <p:nvSpPr>
          <p:cNvPr id="15" name="Tittel 1">
            <a:extLst>
              <a:ext uri="{FF2B5EF4-FFF2-40B4-BE49-F238E27FC236}">
                <a16:creationId xmlns:a16="http://schemas.microsoft.com/office/drawing/2014/main" id="{AF0D9C6B-04E6-4809-917C-CAD782AC2C9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9805" y="637382"/>
            <a:ext cx="6237503" cy="1122306"/>
          </a:xfrm>
        </p:spPr>
        <p:txBody>
          <a:bodyPr/>
          <a:lstStyle/>
          <a:p>
            <a:r>
              <a:rPr lang="nb-NO" dirty="0"/>
              <a:t>CLICK TO EDIT MASTER TITLE STYLE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410D063A-D573-496D-A5A4-DE53A50543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5" y="1916906"/>
            <a:ext cx="6237503" cy="3986213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2995343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ldekkende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792AF6-4311-4594-A376-2DC23C694F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-1"/>
            <a:ext cx="12192000" cy="60960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5C1CAE1-C4D9-45F1-8CE1-81F6EFC5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6AF7C12-728F-4E76-BBE0-A8ABF92B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000B5C-8E05-4778-AAD3-999F32AB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437238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792AF6-4311-4594-A376-2DC23C694F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6096000" cy="6096674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5C1CAE1-C4D9-45F1-8CE1-81F6EFC5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6AF7C12-728F-4E76-BBE0-A8ABF92B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000B5C-8E05-4778-AAD3-999F32AB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ilde 9">
            <a:extLst>
              <a:ext uri="{FF2B5EF4-FFF2-40B4-BE49-F238E27FC236}">
                <a16:creationId xmlns:a16="http://schemas.microsoft.com/office/drawing/2014/main" id="{1658EBC8-3239-4CC7-A11F-457436DF1D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096674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339578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9">
            <a:extLst>
              <a:ext uri="{FF2B5EF4-FFF2-40B4-BE49-F238E27FC236}">
                <a16:creationId xmlns:a16="http://schemas.microsoft.com/office/drawing/2014/main" id="{37792AF6-4311-4594-A376-2DC23C694FBE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1" y="0"/>
            <a:ext cx="6096000" cy="30480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85C1CAE1-C4D9-45F1-8CE1-81F6EFC582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3B88F9-A75E-4EE8-9A9E-6631F709F4B3}" type="datetimeFigureOut">
              <a:rPr lang="nb-NO" smtClean="0"/>
              <a:t>22.02.2024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6AF7C12-728F-4E76-BBE0-A8ABF92BD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0C000B5C-8E05-4778-AAD3-999F32AB74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FBF41B-7469-4425-BBCD-F735E0788C55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ilde 9">
            <a:extLst>
              <a:ext uri="{FF2B5EF4-FFF2-40B4-BE49-F238E27FC236}">
                <a16:creationId xmlns:a16="http://schemas.microsoft.com/office/drawing/2014/main" id="{1658EBC8-3239-4CC7-A11F-457436DF1D1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304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bilde 9">
            <a:extLst>
              <a:ext uri="{FF2B5EF4-FFF2-40B4-BE49-F238E27FC236}">
                <a16:creationId xmlns:a16="http://schemas.microsoft.com/office/drawing/2014/main" id="{31035284-A5BB-4849-B0FF-3740CC63288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3055333"/>
            <a:ext cx="6096000" cy="3048000"/>
          </a:xfrm>
          <a:prstGeom prst="rect">
            <a:avLst/>
          </a:prstGeom>
          <a:solidFill>
            <a:schemeClr val="tx2">
              <a:lumMod val="75000"/>
            </a:schemeClr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8" name="Plassholder for bilde 9">
            <a:extLst>
              <a:ext uri="{FF2B5EF4-FFF2-40B4-BE49-F238E27FC236}">
                <a16:creationId xmlns:a16="http://schemas.microsoft.com/office/drawing/2014/main" id="{D69B906A-BA60-4666-BDF8-1CACF70B6A4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3055333"/>
            <a:ext cx="6096000" cy="3048000"/>
          </a:xfrm>
          <a:prstGeom prst="rect">
            <a:avLst/>
          </a:prstGeom>
          <a:solidFill>
            <a:schemeClr val="tx2"/>
          </a:solidFill>
        </p:spPr>
        <p:txBody>
          <a:bodyPr/>
          <a:lstStyle>
            <a:lvl1pPr marL="0" indent="0" algn="ctr">
              <a:buNone/>
              <a:defRPr sz="1100"/>
            </a:lvl1pPr>
          </a:lstStyle>
          <a:p>
            <a:r>
              <a:rPr lang="nb-NO"/>
              <a:t>Klikk på ikonet for å legge til et bilde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79589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Logosid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F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Grafikk 4">
            <a:extLst>
              <a:ext uri="{FF2B5EF4-FFF2-40B4-BE49-F238E27FC236}">
                <a16:creationId xmlns:a16="http://schemas.microsoft.com/office/drawing/2014/main" id="{7B404440-342C-4286-8D6E-9209614EF0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2417" y="2546988"/>
            <a:ext cx="5989706" cy="1354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371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ktangel 13">
            <a:extLst>
              <a:ext uri="{FF2B5EF4-FFF2-40B4-BE49-F238E27FC236}">
                <a16:creationId xmlns:a16="http://schemas.microsoft.com/office/drawing/2014/main" id="{F2DFFB4D-7E92-412C-9F39-CDEB58C0836E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E6F4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5720" tIns="22860" rIns="45720" bIns="228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b-NO" sz="900" dirty="0">
              <a:solidFill>
                <a:schemeClr val="bg1"/>
              </a:solidFill>
            </a:endParaRPr>
          </a:p>
        </p:txBody>
      </p:sp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DADF6088-B9F7-4E5B-8E1C-0FBA53054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05" y="637383"/>
            <a:ext cx="9795454" cy="73837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23B86BE-A910-4852-8467-BDEFD9687B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9804" y="1523832"/>
            <a:ext cx="10917155" cy="398621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nb-NO" dirty="0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AEEA49F0-34FF-4E53-97F1-8426CCDEC6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00191" y="6397447"/>
            <a:ext cx="1682676" cy="18289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fld id="{513B88F9-A75E-4EE8-9A9E-6631F709F4B3}" type="datetimeFigureOut">
              <a:rPr lang="nb-NO" smtClean="0"/>
              <a:pPr/>
              <a:t>22.02.2024</a:t>
            </a:fld>
            <a:endParaRPr lang="nb-NO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7FBFE1E-D7DA-4D5C-8A0E-09AC6B7476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575300" y="6397448"/>
            <a:ext cx="5180076" cy="167596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AFDC7F3-5533-4BF1-B7C1-D714A02720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39804" y="6397447"/>
            <a:ext cx="621118" cy="169277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100">
                <a:solidFill>
                  <a:schemeClr val="tx1"/>
                </a:solidFill>
              </a:defRPr>
            </a:lvl1pPr>
          </a:lstStyle>
          <a:p>
            <a:fld id="{8CFBF41B-7469-4425-BBCD-F735E0788C55}" type="slidenum">
              <a:rPr lang="nb-NO" smtClean="0"/>
              <a:pPr/>
              <a:t>‹#›</a:t>
            </a:fld>
            <a:endParaRPr lang="nb-NO"/>
          </a:p>
        </p:txBody>
      </p:sp>
      <p:pic>
        <p:nvPicPr>
          <p:cNvPr id="9" name="Grafikk 3">
            <a:extLst>
              <a:ext uri="{FF2B5EF4-FFF2-40B4-BE49-F238E27FC236}">
                <a16:creationId xmlns:a16="http://schemas.microsoft.com/office/drawing/2014/main" id="{07C89D13-B673-433C-B91A-810DEA0298C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8512" y="6174852"/>
            <a:ext cx="2787581" cy="630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93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0" r:id="rId2"/>
    <p:sldLayoutId id="2147483680" r:id="rId3"/>
    <p:sldLayoutId id="2147483701" r:id="rId4"/>
    <p:sldLayoutId id="2147483691" r:id="rId5"/>
    <p:sldLayoutId id="2147483700" r:id="rId6"/>
    <p:sldLayoutId id="2147483682" r:id="rId7"/>
    <p:sldLayoutId id="2147483699" r:id="rId8"/>
    <p:sldLayoutId id="2147483694" r:id="rId9"/>
    <p:sldLayoutId id="2147483695" r:id="rId10"/>
    <p:sldLayoutId id="2147483697" r:id="rId11"/>
    <p:sldLayoutId id="2147483655" r:id="rId12"/>
  </p:sldLayoutIdLst>
  <p:txStyles>
    <p:titleStyle>
      <a:lvl1pPr algn="l" defTabSz="914355" rtl="0" eaLnBrk="1" latinLnBrk="0" hangingPunct="1">
        <a:lnSpc>
          <a:spcPct val="100000"/>
        </a:lnSpc>
        <a:spcBef>
          <a:spcPts val="0"/>
        </a:spcBef>
        <a:buNone/>
        <a:defRPr sz="3400" b="1" kern="1200" cap="all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355" rtl="0" eaLnBrk="1" latinLnBrk="0" hangingPunct="1">
        <a:lnSpc>
          <a:spcPct val="10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355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355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355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355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5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52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9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6" indent="-228589" algn="l" defTabSz="91435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5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2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9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6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3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40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7" algn="l" defTabSz="91435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403" userDrawn="1">
          <p15:clr>
            <a:srgbClr val="F26B43"/>
          </p15:clr>
        </p15:guide>
        <p15:guide id="4" pos="7280" userDrawn="1">
          <p15:clr>
            <a:srgbClr val="F26B43"/>
          </p15:clr>
        </p15:guide>
        <p15:guide id="5" orient="horz" pos="1208" userDrawn="1">
          <p15:clr>
            <a:srgbClr val="F26B43"/>
          </p15:clr>
        </p15:guide>
        <p15:guide id="6" orient="horz" pos="3719" userDrawn="1">
          <p15:clr>
            <a:srgbClr val="F26B43"/>
          </p15:clr>
        </p15:guide>
        <p15:guide id="7" orient="horz" pos="402" userDrawn="1">
          <p15:clr>
            <a:srgbClr val="F26B43"/>
          </p15:clr>
        </p15:guide>
        <p15:guide id="8" orient="horz" pos="242" userDrawn="1">
          <p15:clr>
            <a:srgbClr val="F26B43"/>
          </p15:clr>
        </p15:guide>
        <p15:guide id="9" orient="horz" pos="406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 err="1"/>
              <a:t>Levekår</a:t>
            </a:r>
            <a:r>
              <a:rPr lang="en-US" dirty="0"/>
              <a:t> og </a:t>
            </a:r>
            <a:r>
              <a:rPr lang="en-US" dirty="0" err="1"/>
              <a:t>helse</a:t>
            </a:r>
            <a:r>
              <a:rPr lang="en-US" dirty="0"/>
              <a:t> I Bjørnafjorden </a:t>
            </a:r>
            <a:br>
              <a:rPr lang="en-US" dirty="0"/>
            </a:br>
            <a:r>
              <a:rPr lang="en-US" dirty="0"/>
              <a:t>   </a:t>
            </a:r>
            <a:r>
              <a:rPr lang="en-US" sz="2400" dirty="0" err="1"/>
              <a:t>folkehelseoversikt</a:t>
            </a:r>
            <a:r>
              <a:rPr lang="en-US" sz="2400" dirty="0"/>
              <a:t> 2023-2026</a:t>
            </a:r>
            <a:br>
              <a:rPr lang="en-US" sz="2400" dirty="0"/>
            </a:br>
            <a:br>
              <a:rPr lang="en-US" sz="2400" dirty="0"/>
            </a:br>
            <a:r>
              <a:rPr lang="en-US" sz="2000" i="1" dirty="0" err="1"/>
              <a:t>hovudutfordringar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314502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…..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804" y="1529697"/>
            <a:ext cx="10917155" cy="5050565"/>
          </a:xfrm>
        </p:spPr>
        <p:txBody>
          <a:bodyPr/>
          <a:lstStyle/>
          <a:p>
            <a:r>
              <a:rPr lang="en-US" b="1" dirty="0" err="1"/>
              <a:t>Fremja</a:t>
            </a:r>
            <a:r>
              <a:rPr lang="en-US" b="1" dirty="0"/>
              <a:t> </a:t>
            </a:r>
            <a:r>
              <a:rPr lang="en-US" b="1" dirty="0" err="1"/>
              <a:t>helse</a:t>
            </a:r>
            <a:r>
              <a:rPr lang="en-US" dirty="0"/>
              <a:t>, </a:t>
            </a:r>
            <a:r>
              <a:rPr lang="en-US" dirty="0" err="1"/>
              <a:t>trivsel</a:t>
            </a:r>
            <a:r>
              <a:rPr lang="en-US" dirty="0"/>
              <a:t>, </a:t>
            </a:r>
            <a:r>
              <a:rPr lang="en-US" dirty="0" err="1"/>
              <a:t>gode</a:t>
            </a:r>
            <a:r>
              <a:rPr lang="en-US" dirty="0"/>
              <a:t> </a:t>
            </a:r>
            <a:r>
              <a:rPr lang="en-US" dirty="0" err="1"/>
              <a:t>sosiale</a:t>
            </a:r>
            <a:r>
              <a:rPr lang="en-US" dirty="0"/>
              <a:t> og </a:t>
            </a:r>
            <a:r>
              <a:rPr lang="en-US" dirty="0" err="1"/>
              <a:t>miljømessige</a:t>
            </a:r>
            <a:r>
              <a:rPr lang="en-US" dirty="0"/>
              <a:t> forhold og </a:t>
            </a:r>
            <a:r>
              <a:rPr lang="en-US" b="1" dirty="0" err="1"/>
              <a:t>førebyggja</a:t>
            </a:r>
            <a:r>
              <a:rPr lang="en-US" b="1" dirty="0"/>
              <a:t> </a:t>
            </a:r>
            <a:r>
              <a:rPr lang="en-US" b="1" dirty="0" err="1"/>
              <a:t>sjukdom</a:t>
            </a:r>
            <a:r>
              <a:rPr lang="en-US" dirty="0"/>
              <a:t>, </a:t>
            </a:r>
            <a:r>
              <a:rPr lang="en-US" dirty="0" err="1"/>
              <a:t>skade</a:t>
            </a:r>
            <a:r>
              <a:rPr lang="en-US" dirty="0"/>
              <a:t> </a:t>
            </a:r>
            <a:r>
              <a:rPr lang="en-US" dirty="0" err="1"/>
              <a:t>eller</a:t>
            </a:r>
            <a:r>
              <a:rPr lang="en-US" dirty="0"/>
              <a:t> </a:t>
            </a:r>
            <a:r>
              <a:rPr lang="en-US" dirty="0" err="1"/>
              <a:t>liding</a:t>
            </a:r>
            <a:r>
              <a:rPr lang="en-US" dirty="0"/>
              <a:t>, </a:t>
            </a:r>
            <a:r>
              <a:rPr lang="en-US" b="1" dirty="0" err="1"/>
              <a:t>utjamna</a:t>
            </a:r>
            <a:r>
              <a:rPr lang="en-US" b="1" dirty="0"/>
              <a:t> </a:t>
            </a:r>
            <a:r>
              <a:rPr lang="en-US" b="1" dirty="0" err="1"/>
              <a:t>sosiale</a:t>
            </a:r>
            <a:r>
              <a:rPr lang="en-US" b="1" dirty="0"/>
              <a:t> </a:t>
            </a:r>
            <a:r>
              <a:rPr lang="en-US" b="1" dirty="0" err="1"/>
              <a:t>helseforskjellar</a:t>
            </a:r>
            <a:r>
              <a:rPr lang="en-US" b="1" dirty="0"/>
              <a:t> </a:t>
            </a:r>
            <a:r>
              <a:rPr lang="en-US" dirty="0"/>
              <a:t>og </a:t>
            </a:r>
            <a:r>
              <a:rPr lang="en-US" b="1" dirty="0" err="1"/>
              <a:t>beskytta</a:t>
            </a:r>
            <a:r>
              <a:rPr lang="en-US" b="1" dirty="0"/>
              <a:t> </a:t>
            </a:r>
            <a:r>
              <a:rPr lang="en-US" b="1" dirty="0" err="1"/>
              <a:t>innbyggarane</a:t>
            </a:r>
            <a:r>
              <a:rPr lang="en-US" b="1" dirty="0"/>
              <a:t> </a:t>
            </a:r>
            <a:r>
              <a:rPr lang="en-US" dirty="0"/>
              <a:t>mot </a:t>
            </a:r>
            <a:r>
              <a:rPr lang="en-US" dirty="0" err="1"/>
              <a:t>faktorar</a:t>
            </a:r>
            <a:r>
              <a:rPr lang="en-US" dirty="0"/>
              <a:t> </a:t>
            </a:r>
            <a:r>
              <a:rPr lang="en-US" dirty="0" err="1"/>
              <a:t>som</a:t>
            </a:r>
            <a:r>
              <a:rPr lang="en-US" dirty="0"/>
              <a:t> </a:t>
            </a:r>
            <a:r>
              <a:rPr lang="en-US" dirty="0" err="1"/>
              <a:t>kan</a:t>
            </a:r>
            <a:r>
              <a:rPr lang="en-US" dirty="0"/>
              <a:t> ha negative </a:t>
            </a:r>
            <a:r>
              <a:rPr lang="en-US" dirty="0" err="1"/>
              <a:t>innverknad</a:t>
            </a:r>
            <a:r>
              <a:rPr lang="en-US" dirty="0"/>
              <a:t> </a:t>
            </a:r>
            <a:r>
              <a:rPr lang="en-US" dirty="0" err="1"/>
              <a:t>på</a:t>
            </a:r>
            <a:r>
              <a:rPr lang="en-US" dirty="0"/>
              <a:t> </a:t>
            </a:r>
            <a:r>
              <a:rPr lang="en-US" dirty="0" err="1"/>
              <a:t>helsa</a:t>
            </a:r>
            <a:r>
              <a:rPr lang="en-US" dirty="0"/>
              <a:t> </a:t>
            </a:r>
            <a:r>
              <a:rPr lang="en-US" i="1" dirty="0"/>
              <a:t>(</a:t>
            </a:r>
            <a:r>
              <a:rPr lang="en-US" i="1" dirty="0" err="1"/>
              <a:t>Folkehelselova</a:t>
            </a:r>
            <a:r>
              <a:rPr lang="en-US" i="1" dirty="0"/>
              <a:t> § 4).</a:t>
            </a:r>
          </a:p>
          <a:p>
            <a:endParaRPr lang="en-US" b="1" i="1" dirty="0"/>
          </a:p>
          <a:p>
            <a:r>
              <a:rPr lang="en-US" dirty="0"/>
              <a:t>Ha </a:t>
            </a:r>
            <a:r>
              <a:rPr lang="en-US" b="1" dirty="0" err="1"/>
              <a:t>oversikt</a:t>
            </a:r>
            <a:r>
              <a:rPr lang="en-US" b="1" dirty="0"/>
              <a:t> </a:t>
            </a:r>
            <a:r>
              <a:rPr lang="en-US" dirty="0"/>
              <a:t>over </a:t>
            </a:r>
            <a:r>
              <a:rPr lang="en-US" dirty="0" err="1"/>
              <a:t>innbyggarane</a:t>
            </a:r>
            <a:r>
              <a:rPr lang="en-US" dirty="0"/>
              <a:t> sin </a:t>
            </a:r>
            <a:r>
              <a:rPr lang="en-US" b="1" dirty="0" err="1"/>
              <a:t>helsetilstand</a:t>
            </a:r>
            <a:r>
              <a:rPr lang="en-US" dirty="0"/>
              <a:t> og </a:t>
            </a:r>
            <a:r>
              <a:rPr lang="en-US" dirty="0" err="1"/>
              <a:t>korleis</a:t>
            </a:r>
            <a:r>
              <a:rPr lang="en-US" dirty="0"/>
              <a:t> </a:t>
            </a:r>
            <a:r>
              <a:rPr lang="en-US" dirty="0" err="1"/>
              <a:t>helse</a:t>
            </a:r>
            <a:r>
              <a:rPr lang="en-US" dirty="0"/>
              <a:t> er </a:t>
            </a:r>
            <a:r>
              <a:rPr lang="en-US" b="1" dirty="0" err="1"/>
              <a:t>fordelt</a:t>
            </a:r>
            <a:r>
              <a:rPr lang="en-US" b="1" dirty="0"/>
              <a:t> </a:t>
            </a:r>
            <a:r>
              <a:rPr lang="en-US" dirty="0" err="1"/>
              <a:t>blant</a:t>
            </a:r>
            <a:r>
              <a:rPr lang="en-US" dirty="0"/>
              <a:t> </a:t>
            </a:r>
            <a:r>
              <a:rPr lang="en-US" dirty="0" err="1"/>
              <a:t>innbyggarane</a:t>
            </a:r>
            <a:r>
              <a:rPr lang="en-US" dirty="0"/>
              <a:t> (§ 5). Dette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dirty="0" err="1"/>
              <a:t>inngå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kunnskapsgrunnlaget</a:t>
            </a:r>
            <a:r>
              <a:rPr lang="en-US" dirty="0"/>
              <a:t> for </a:t>
            </a:r>
            <a:r>
              <a:rPr lang="en-US" dirty="0" err="1"/>
              <a:t>planstrategi</a:t>
            </a:r>
            <a:r>
              <a:rPr lang="en-US" dirty="0"/>
              <a:t> og </a:t>
            </a:r>
            <a:r>
              <a:rPr lang="en-US" dirty="0" err="1"/>
              <a:t>kommuneplanar</a:t>
            </a:r>
            <a:r>
              <a:rPr lang="en-US" dirty="0"/>
              <a:t> (§ 6).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22579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2BE7D6A-E175-02AD-DFC8-9699478060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Sosiale </a:t>
            </a:r>
            <a:r>
              <a:rPr lang="nb-NO" dirty="0" err="1"/>
              <a:t>helseforskjellar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D82B20E-F5C3-200B-2577-55C902054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298961"/>
            <a:ext cx="10917155" cy="5411805"/>
          </a:xfrm>
        </p:spPr>
        <p:txBody>
          <a:bodyPr/>
          <a:lstStyle/>
          <a:p>
            <a:pPr>
              <a:lnSpc>
                <a:spcPct val="150000"/>
              </a:lnSpc>
            </a:pPr>
            <a:r>
              <a:rPr lang="nb-NO" sz="2400" dirty="0" err="1"/>
              <a:t>Fleire</a:t>
            </a:r>
            <a:r>
              <a:rPr lang="nb-NO" sz="2400" dirty="0"/>
              <a:t> og </a:t>
            </a:r>
            <a:r>
              <a:rPr lang="nb-NO" sz="2400" dirty="0" err="1"/>
              <a:t>fleire</a:t>
            </a:r>
            <a:r>
              <a:rPr lang="nb-NO" sz="2400" dirty="0"/>
              <a:t> har god helse og lever lange, gode liv. </a:t>
            </a:r>
            <a:r>
              <a:rPr lang="nb-NO" sz="2400" b="1" dirty="0" err="1"/>
              <a:t>Mykje</a:t>
            </a:r>
            <a:r>
              <a:rPr lang="nb-NO" sz="2400" b="1" dirty="0"/>
              <a:t> er bra!</a:t>
            </a:r>
          </a:p>
          <a:p>
            <a:r>
              <a:rPr lang="nb-NO" sz="2400" dirty="0"/>
              <a:t>Store </a:t>
            </a:r>
            <a:r>
              <a:rPr lang="nb-NO" sz="2400" dirty="0" err="1"/>
              <a:t>forskjellar</a:t>
            </a:r>
            <a:r>
              <a:rPr lang="nb-NO" sz="2400" dirty="0"/>
              <a:t>: </a:t>
            </a:r>
            <a:r>
              <a:rPr lang="nb-NO" sz="2400" b="1" dirty="0"/>
              <a:t>Låg inntekt</a:t>
            </a:r>
            <a:r>
              <a:rPr lang="nn-NO" sz="2400" b="1" dirty="0"/>
              <a:t> </a:t>
            </a:r>
            <a:r>
              <a:rPr lang="nn-NO" sz="2400" dirty="0"/>
              <a:t>og </a:t>
            </a:r>
            <a:r>
              <a:rPr lang="nn-NO" sz="2400" b="1" dirty="0"/>
              <a:t>kort utdanning </a:t>
            </a:r>
            <a:r>
              <a:rPr lang="nn-NO" sz="2400" dirty="0"/>
              <a:t>– &gt; kortare liv og dårlegare helse  (</a:t>
            </a:r>
            <a:r>
              <a:rPr lang="nn-NO" sz="2000" dirty="0"/>
              <a:t>Oslo, aust-europeiske land og japanske kvinner)</a:t>
            </a:r>
          </a:p>
          <a:p>
            <a:r>
              <a:rPr lang="nn-NO" sz="2400" b="1" dirty="0"/>
              <a:t>Arbeidsledige</a:t>
            </a:r>
            <a:r>
              <a:rPr lang="nn-NO" sz="2400" dirty="0"/>
              <a:t>, menneske med </a:t>
            </a:r>
            <a:r>
              <a:rPr lang="nn-NO" sz="2400" b="1" dirty="0"/>
              <a:t>nedsett funksjonsevne </a:t>
            </a:r>
            <a:r>
              <a:rPr lang="nn-NO" sz="2400" dirty="0"/>
              <a:t>eller </a:t>
            </a:r>
            <a:r>
              <a:rPr lang="nn-NO" sz="2400" b="1" dirty="0"/>
              <a:t>psykiske plager</a:t>
            </a:r>
            <a:r>
              <a:rPr lang="nn-NO" sz="2400" dirty="0"/>
              <a:t> og </a:t>
            </a:r>
            <a:r>
              <a:rPr lang="nn-NO" sz="2400" b="1" dirty="0"/>
              <a:t>skeive</a:t>
            </a:r>
            <a:r>
              <a:rPr lang="nn-NO" sz="2400" dirty="0"/>
              <a:t> kjem òg jamt over dårlegare ut.</a:t>
            </a:r>
          </a:p>
          <a:p>
            <a:pPr lvl="1"/>
            <a:endParaRPr lang="nn-NO" sz="2800" dirty="0"/>
          </a:p>
          <a:p>
            <a:pPr marL="252000" lvl="1" indent="0">
              <a:buNone/>
            </a:pPr>
            <a:endParaRPr lang="nb-NO" dirty="0"/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05A3DB7C-30DE-B775-7891-0F85C84DC3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107" y="4004863"/>
            <a:ext cx="5700494" cy="2585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81129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Påverknadsfaktorar</a:t>
            </a:r>
            <a:r>
              <a:rPr lang="en-US" dirty="0"/>
              <a:t> for </a:t>
            </a:r>
            <a:r>
              <a:rPr lang="en-US" dirty="0" err="1"/>
              <a:t>helse</a:t>
            </a:r>
            <a:endParaRPr lang="en-US" dirty="0"/>
          </a:p>
        </p:txBody>
      </p:sp>
      <p:pic>
        <p:nvPicPr>
          <p:cNvPr id="4" name="Picture 1917689645" descr="Et bilde som inneholder tekst, sirkel&#10;&#10;Automatisk generert beskrivelse">
            <a:extLst>
              <a:ext uri="{FF2B5EF4-FFF2-40B4-BE49-F238E27FC236}">
                <a16:creationId xmlns:a16="http://schemas.microsoft.com/office/drawing/2014/main" id="{9DD450C9-68ED-2572-64FE-301EEBFADB4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885950" y="1524000"/>
            <a:ext cx="6925989" cy="508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26238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59CC237-6277-B9E1-7D10-A1BF55D2E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Folkehelsa i Bjørnafjorden – </a:t>
            </a:r>
            <a:r>
              <a:rPr lang="nb-NO"/>
              <a:t>funn </a:t>
            </a:r>
            <a:endParaRPr lang="nn-NO" dirty="0"/>
          </a:p>
        </p:txBody>
      </p:sp>
      <p:pic>
        <p:nvPicPr>
          <p:cNvPr id="6" name="Plassholder for innhold 5">
            <a:extLst>
              <a:ext uri="{FF2B5EF4-FFF2-40B4-BE49-F238E27FC236}">
                <a16:creationId xmlns:a16="http://schemas.microsoft.com/office/drawing/2014/main" id="{591A90B0-7B08-C325-98FD-87A11B38983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45394" y="1392585"/>
            <a:ext cx="3108538" cy="2331404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3464C9B1-18A6-5C34-C14F-D4BBF5B1E1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9922" y="3384466"/>
            <a:ext cx="2696390" cy="2023371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14E4EE7-D5E8-847D-DE89-5E04DDE73C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143" y="3267047"/>
            <a:ext cx="2521975" cy="1892490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40A97F0E-9591-E3D7-6B1B-42FD07468BF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8556" y="1381238"/>
            <a:ext cx="2680659" cy="2157836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F70D702C-5F77-ADCD-3F49-414A58B688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10852" y="1361194"/>
            <a:ext cx="2938289" cy="1720620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3972BFAC-00A6-DD3B-28F1-A47AF42C143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52" y="3044942"/>
            <a:ext cx="2849725" cy="2023372"/>
          </a:xfrm>
          <a:prstGeom prst="rect">
            <a:avLst/>
          </a:prstGeom>
        </p:spPr>
      </p:pic>
      <p:pic>
        <p:nvPicPr>
          <p:cNvPr id="12" name="Bilde 11">
            <a:extLst>
              <a:ext uri="{FF2B5EF4-FFF2-40B4-BE49-F238E27FC236}">
                <a16:creationId xmlns:a16="http://schemas.microsoft.com/office/drawing/2014/main" id="{1F96EF8D-CC57-1D83-59D9-9D3AED2ADAD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8591" y="3679092"/>
            <a:ext cx="2857500" cy="1600200"/>
          </a:xfrm>
          <a:prstGeom prst="rect">
            <a:avLst/>
          </a:prstGeom>
        </p:spPr>
      </p:pic>
      <p:pic>
        <p:nvPicPr>
          <p:cNvPr id="18" name="Bilde 17">
            <a:extLst>
              <a:ext uri="{FF2B5EF4-FFF2-40B4-BE49-F238E27FC236}">
                <a16:creationId xmlns:a16="http://schemas.microsoft.com/office/drawing/2014/main" id="{1EC017BA-FA87-857B-F65D-4266E631A60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880103" y="1392584"/>
            <a:ext cx="3040586" cy="20233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1028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229C510-AF79-BB04-E3AC-E69B53BBC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04" y="637382"/>
            <a:ext cx="10917155" cy="1013187"/>
          </a:xfrm>
        </p:spPr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A – samansetting av befolkninga - </a:t>
            </a:r>
            <a:r>
              <a:rPr lang="nb-NO" dirty="0" err="1"/>
              <a:t>Hovudutfordringar</a:t>
            </a:r>
            <a:r>
              <a:rPr lang="nb-NO" dirty="0"/>
              <a:t> </a:t>
            </a:r>
            <a:br>
              <a:rPr lang="nb-NO" dirty="0"/>
            </a:b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B7B4CBB-6E98-2587-6EC0-3023DD458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883043"/>
            <a:ext cx="10917155" cy="4161295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Prognosen viser </a:t>
            </a: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stor vekst i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talet på eldre 80 år+.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Nesten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2x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2035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og nesten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3x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2050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som i 2023. 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lvl="2">
              <a:spcAft>
                <a:spcPts val="600"/>
              </a:spcAft>
            </a:pP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sjukdomsbyrde/dårlegare folkehelse</a:t>
            </a:r>
          </a:p>
          <a:p>
            <a:pPr lvl="2">
              <a:spcAft>
                <a:spcPts val="600"/>
              </a:spcAft>
            </a:pP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tenestebehov</a:t>
            </a:r>
          </a:p>
          <a:p>
            <a:pPr lvl="2">
              <a:spcAft>
                <a:spcPts val="600"/>
              </a:spcAft>
            </a:pPr>
            <a:r>
              <a:rPr lang="nn-NO" sz="2400" dirty="0" err="1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forsørgarbyrde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 lvl="2">
              <a:spcAft>
                <a:spcPts val="600"/>
              </a:spcAft>
            </a:pP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aldersvenleg samfunn – samfunn for alle!</a:t>
            </a: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spcAft>
                <a:spcPts val="600"/>
              </a:spcAft>
              <a:buNone/>
            </a:pPr>
            <a:endParaRPr lang="nn-NO" sz="1800" b="1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sp>
        <p:nvSpPr>
          <p:cNvPr id="5" name="AutoShape 2">
            <a:extLst>
              <a:ext uri="{FF2B5EF4-FFF2-40B4-BE49-F238E27FC236}">
                <a16:creationId xmlns:a16="http://schemas.microsoft.com/office/drawing/2014/main" id="{8B4885D1-DB4C-A8F0-0E26-155D6F7E0B2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n-N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id="{1175030E-3C17-0289-142E-4E5DDAB19D5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nn-NO"/>
          </a:p>
        </p:txBody>
      </p:sp>
      <p:pic>
        <p:nvPicPr>
          <p:cNvPr id="1030" name="Picture 6">
            <a:extLst>
              <a:ext uri="{FF2B5EF4-FFF2-40B4-BE49-F238E27FC236}">
                <a16:creationId xmlns:a16="http://schemas.microsoft.com/office/drawing/2014/main" id="{16B2FE6E-D37F-6942-1D2A-E0DBDC5C25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956" y="3276600"/>
            <a:ext cx="3011724" cy="1577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26802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1DDD376-A94B-F669-C59E-83A58828B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A – framhald - demografi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DF943D8-6307-832E-6354-6A928831B9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0342" y="1281869"/>
            <a:ext cx="11546499" cy="542658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Os-sida</a:t>
            </a: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I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nnbyggartalet vil stiga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Færre barn og unge 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fram mot 2040.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Fusa-sida</a:t>
            </a: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nn-NO" sz="26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nnbyggartalet vil 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gå ned</a:t>
            </a: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</a:t>
            </a:r>
            <a:r>
              <a:rPr lang="nn-NO" sz="26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men</a:t>
            </a: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auke i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80 år+. </a:t>
            </a: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«D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istriktskommune-utfordringar» 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dersom vi ikkje snur utviklinga. </a:t>
            </a:r>
          </a:p>
          <a:p>
            <a:pPr>
              <a:spcAft>
                <a:spcPts val="600"/>
              </a:spcAft>
            </a:pPr>
            <a:endParaRPr lang="nn-NO" sz="26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6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ørebygging og tidleg innsats 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kan gi innbyggarane fleire friske leveår.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</a:p>
          <a:p>
            <a:pPr>
              <a:spcAft>
                <a:spcPts val="600"/>
              </a:spcAft>
            </a:pP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tillegg kan vi leggja til rette for </a:t>
            </a: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befolkningsvekst 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med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n-NO" sz="26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fokus på barnefamiliar og yngre personar</a:t>
            </a:r>
            <a:r>
              <a:rPr lang="nn-NO" sz="26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nn-NO" sz="26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60D6D326-B188-CA47-A428-2A244C772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71569" y="4192410"/>
            <a:ext cx="2621568" cy="2516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8602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CA98773-EBE2-8E57-23B9-6F0194EBE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b) oppvekst- og levekårsforhold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2D4A96E-AC85-FE85-348B-01A4FC523E8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438354"/>
            <a:ext cx="10917155" cy="5170170"/>
          </a:xfrm>
        </p:spPr>
        <p:txBody>
          <a:bodyPr/>
          <a:lstStyle/>
          <a:p>
            <a:r>
              <a:rPr lang="nb-NO" dirty="0" err="1"/>
              <a:t>Ein</a:t>
            </a:r>
            <a:r>
              <a:rPr lang="nb-NO" dirty="0"/>
              <a:t> </a:t>
            </a:r>
            <a:r>
              <a:rPr lang="nb-NO" b="1" dirty="0"/>
              <a:t>god oppvekst </a:t>
            </a:r>
            <a:r>
              <a:rPr lang="nb-NO" dirty="0"/>
              <a:t>varer </a:t>
            </a:r>
            <a:r>
              <a:rPr lang="nb-NO" b="1" dirty="0"/>
              <a:t>livet ut</a:t>
            </a:r>
            <a:r>
              <a:rPr lang="nb-NO" dirty="0"/>
              <a:t>, og gjerne i </a:t>
            </a:r>
            <a:r>
              <a:rPr lang="nb-NO" dirty="0" err="1"/>
              <a:t>fleire</a:t>
            </a:r>
            <a:r>
              <a:rPr lang="nb-NO" dirty="0"/>
              <a:t> </a:t>
            </a:r>
            <a:r>
              <a:rPr lang="nb-NO" dirty="0" err="1"/>
              <a:t>generasjonar</a:t>
            </a:r>
            <a:r>
              <a:rPr lang="nb-NO" dirty="0"/>
              <a:t>.</a:t>
            </a:r>
          </a:p>
          <a:p>
            <a:r>
              <a:rPr lang="nb-NO" b="1" dirty="0"/>
              <a:t>Arbeid</a:t>
            </a:r>
            <a:r>
              <a:rPr lang="nb-NO" dirty="0"/>
              <a:t>, </a:t>
            </a:r>
            <a:r>
              <a:rPr lang="nb-NO" b="1" dirty="0"/>
              <a:t>bustad</a:t>
            </a:r>
            <a:r>
              <a:rPr lang="nb-NO" dirty="0"/>
              <a:t> og </a:t>
            </a:r>
            <a:r>
              <a:rPr lang="nb-NO" b="1" dirty="0"/>
              <a:t>utdanning</a:t>
            </a:r>
            <a:r>
              <a:rPr lang="nb-NO" dirty="0"/>
              <a:t> har </a:t>
            </a:r>
            <a:r>
              <a:rPr lang="nb-NO" dirty="0" err="1"/>
              <a:t>samanheng</a:t>
            </a:r>
            <a:r>
              <a:rPr lang="nb-NO" dirty="0"/>
              <a:t> med helse og livskvalitet.</a:t>
            </a:r>
          </a:p>
          <a:p>
            <a:endParaRPr lang="nb-NO" dirty="0"/>
          </a:p>
          <a:p>
            <a:endParaRPr lang="nb-NO" dirty="0"/>
          </a:p>
          <a:p>
            <a:endParaRPr lang="nn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2F10D77-20BF-1AE2-56AF-189BA5BB53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54" y="3239746"/>
            <a:ext cx="2245585" cy="3465854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3240EE6-7EBD-DC70-EE27-F8C567FAD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985" y="2966627"/>
            <a:ext cx="5457443" cy="3738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2185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BA7747D-DE52-67DF-9BFD-DBD5EFB2F0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04" y="435836"/>
            <a:ext cx="10917155" cy="1002517"/>
          </a:xfrm>
        </p:spPr>
        <p:txBody>
          <a:bodyPr/>
          <a:lstStyle/>
          <a:p>
            <a:r>
              <a:rPr lang="nb-NO" dirty="0"/>
              <a:t>b) arbeid Og inntekt - </a:t>
            </a:r>
            <a:r>
              <a:rPr lang="nb-NO" dirty="0" err="1"/>
              <a:t>Hovudutfordringar</a:t>
            </a:r>
            <a:r>
              <a:rPr lang="nb-NO" dirty="0"/>
              <a:t> 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6BE2708-0FEC-007C-C67E-A5111098B0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2498" y="1784049"/>
            <a:ext cx="10917155" cy="4838489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Familiefattigdom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omfattar meir enn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400 barn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0-17 år i kommunen.</a:t>
            </a:r>
          </a:p>
          <a:p>
            <a:pPr>
              <a:spcAft>
                <a:spcPts val="600"/>
              </a:spcAft>
            </a:pPr>
            <a:endParaRPr lang="nn-NO" sz="2400" b="1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21 %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av innbyggarane våre har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økonomiske vanskar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(vår-22).</a:t>
            </a:r>
          </a:p>
          <a:p>
            <a:pPr marL="0" indent="0">
              <a:spcAft>
                <a:spcPts val="600"/>
              </a:spcAft>
              <a:buNone/>
            </a:pPr>
            <a:endParaRPr lang="nn-NO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a. 1780 hushald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hos oss kan ha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betydelege økonomiske utfordringar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p.g.a. dyrtida.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Meir enn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500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unge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20-29 år,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dvs. 19 %,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er i utanforskap</a:t>
            </a: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(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ikkje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arbeid, utdanning eller sjølvstendig næringsdrivande). </a:t>
            </a:r>
            <a:r>
              <a:rPr lang="nn-NO" sz="1800" dirty="0">
                <a:latin typeface="Arial" panose="020B0604020202020204" pitchFamily="34" charset="0"/>
                <a:ea typeface="Cambria" panose="02040503050406030204" pitchFamily="18" charset="0"/>
              </a:rPr>
              <a:t>216 stk. på trygd og 297 utan trygd.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Kort/sjølvvalt </a:t>
            </a:r>
            <a:r>
              <a:rPr lang="nn-NO" sz="2000" dirty="0" err="1">
                <a:latin typeface="Arial" panose="020B0604020202020204" pitchFamily="34" charset="0"/>
                <a:ea typeface="Cambria" panose="02040503050406030204" pitchFamily="18" charset="0"/>
              </a:rPr>
              <a:t>vs.bekymringsfullt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? </a:t>
            </a:r>
            <a:endParaRPr lang="nn-NO" sz="24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BFBE78DD-6EFB-8173-7B36-77EA957729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54263" y="1037867"/>
            <a:ext cx="1975189" cy="1492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2207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9A578B-7686-532C-6D98-38C23126B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b) Bustad - </a:t>
            </a:r>
            <a:r>
              <a:rPr lang="nb-NO" dirty="0" err="1"/>
              <a:t>hovudutfordringar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478E7DE-7E2A-498B-1E38-B8C55A7894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515285"/>
            <a:ext cx="10917155" cy="4705333"/>
          </a:xfrm>
        </p:spPr>
        <p:txBody>
          <a:bodyPr/>
          <a:lstStyle/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Bustadmarknaden vår er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dominert av einebustadar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Det er behov for eit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meir differensiert bustadtilbod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både for å eiga og leiga </a:t>
            </a:r>
          </a:p>
          <a:p>
            <a:pPr lvl="1"/>
            <a:r>
              <a:rPr lang="nn-NO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Demografi</a:t>
            </a:r>
          </a:p>
          <a:p>
            <a:pPr lvl="1"/>
            <a:r>
              <a:rPr lang="nn-NO" dirty="0" err="1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</a:t>
            </a:r>
            <a:r>
              <a:rPr lang="nn-NO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inpersonshushald</a:t>
            </a:r>
            <a:endParaRPr lang="nn-NO" dirty="0"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lvl="1"/>
            <a:endParaRPr lang="nn-NO" sz="2000" dirty="0"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buNone/>
            </a:pPr>
            <a:endParaRPr lang="nn-NO" sz="2400" dirty="0"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Venteliste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kommunal bustad: 40-50 personar</a:t>
            </a:r>
          </a:p>
          <a:p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Dei fleste kommunale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utleigebustader</a:t>
            </a: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har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ikkje breiband.</a:t>
            </a: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Under pandemien gjorde mangel på breiband det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vanskeleg for barna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å vera med på den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digitale undervisninga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og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livet på sosiale medium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</a:p>
          <a:p>
            <a:endParaRPr lang="nn-NO" sz="2400" b="1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lvl="0" indent="0">
              <a:spcAft>
                <a:spcPts val="1200"/>
              </a:spcAft>
              <a:buNone/>
            </a:pPr>
            <a:endParaRPr lang="nn-NO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E4C93A96-9645-AE7F-E22F-2530FD6874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4954" y="2526216"/>
            <a:ext cx="2843721" cy="17723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300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3027AD5-3DA5-4FED-9635-F7669848A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b) Oppvekstforhold - </a:t>
            </a:r>
            <a:r>
              <a:rPr lang="nb-NO" dirty="0" err="1"/>
              <a:t>hovudutfordringar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C6EE07F-C623-5286-3E88-9C25E2A9DE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438352"/>
            <a:ext cx="10917155" cy="5341497"/>
          </a:xfrm>
        </p:spPr>
        <p:txBody>
          <a:bodyPr/>
          <a:lstStyle/>
          <a:p>
            <a:r>
              <a:rPr lang="nb-NO" sz="2000" dirty="0" err="1"/>
              <a:t>Ein</a:t>
            </a:r>
            <a:r>
              <a:rPr lang="nb-NO" sz="2000" dirty="0"/>
              <a:t> større del av </a:t>
            </a:r>
            <a:r>
              <a:rPr lang="nb-NO" sz="2000" dirty="0" err="1"/>
              <a:t>innbyggarane</a:t>
            </a:r>
            <a:r>
              <a:rPr lang="nb-NO" sz="2000" dirty="0"/>
              <a:t> våre enn landssnittet har </a:t>
            </a:r>
            <a:r>
              <a:rPr lang="nb-NO" sz="2000" b="1" dirty="0" err="1"/>
              <a:t>berre</a:t>
            </a:r>
            <a:r>
              <a:rPr lang="nb-NO" sz="2000" b="1" dirty="0"/>
              <a:t> vgs. </a:t>
            </a:r>
            <a:r>
              <a:rPr lang="nb-NO" sz="2000" dirty="0"/>
              <a:t>som </a:t>
            </a:r>
            <a:r>
              <a:rPr lang="nb-NO" sz="2000" dirty="0" err="1"/>
              <a:t>høgaste</a:t>
            </a:r>
            <a:r>
              <a:rPr lang="nb-NO" sz="2000" dirty="0"/>
              <a:t> utdanning.</a:t>
            </a:r>
          </a:p>
          <a:p>
            <a:endParaRPr lang="nb-NO" sz="2000" dirty="0"/>
          </a:p>
          <a:p>
            <a:r>
              <a:rPr lang="nb-NO" sz="2000" dirty="0"/>
              <a:t>Vi har over tid </a:t>
            </a:r>
            <a:r>
              <a:rPr lang="nb-NO" sz="2000" b="1" dirty="0"/>
              <a:t>svake resultat</a:t>
            </a:r>
            <a:r>
              <a:rPr lang="nb-NO" sz="2000" dirty="0"/>
              <a:t> i </a:t>
            </a:r>
            <a:r>
              <a:rPr lang="nb-NO" sz="2000" b="1" dirty="0"/>
              <a:t>lesing og rekning, 5. klasse</a:t>
            </a:r>
            <a:r>
              <a:rPr lang="nb-NO" sz="2000" dirty="0"/>
              <a:t>. </a:t>
            </a:r>
            <a:r>
              <a:rPr lang="nn-NO" sz="2000" dirty="0"/>
              <a:t>Resultata også i 2023-24 er svake i lesing.</a:t>
            </a:r>
          </a:p>
          <a:p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jennomføring på </a:t>
            </a:r>
            <a:r>
              <a:rPr lang="nn-NO" sz="2000" b="1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vgs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ligg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underkant 8 av 10,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dvs. lågare enn landssnittet. Fullført </a:t>
            </a:r>
            <a:r>
              <a:rPr lang="nn-NO" sz="2000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vgs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er viktig for eit godt liv og eit berekraftig velferdssamfunn.</a:t>
            </a:r>
          </a:p>
          <a:p>
            <a:endParaRPr lang="nn-NO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indent="0">
              <a:buNone/>
            </a:pPr>
            <a:endParaRPr lang="nn-NO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Vi har ein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auke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 i tal elevar med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bekymringsfullt skulefråvær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endParaRPr lang="nn-NO" sz="2000" dirty="0">
              <a:latin typeface="Arial" panose="020B0604020202020204" pitchFamily="34" charset="0"/>
              <a:ea typeface="Cambria" panose="02040503050406030204" pitchFamily="18" charset="0"/>
            </a:endParaRPr>
          </a:p>
          <a:p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På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7. trinn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er det ein større del hos oss som opplever </a:t>
            </a:r>
            <a:r>
              <a:rPr lang="nn-NO" sz="2000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digital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mobbing. På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 trinn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ligg vi høgare enn landet når det gjeld </a:t>
            </a:r>
            <a:r>
              <a:rPr lang="nn-NO" sz="2000" b="1" i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alle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former for mobbing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2000" dirty="0">
              <a:latin typeface="Arial" panose="020B0604020202020204" pitchFamily="34" charset="0"/>
              <a:ea typeface="Cambria" panose="02040503050406030204" pitchFamily="18" charset="0"/>
            </a:endParaRPr>
          </a:p>
          <a:p>
            <a:endParaRPr lang="nn-NO" sz="2000" dirty="0">
              <a:latin typeface="Arial" panose="020B0604020202020204" pitchFamily="34" charset="0"/>
              <a:ea typeface="Cambria" panose="02040503050406030204" pitchFamily="18" charset="0"/>
            </a:endParaRPr>
          </a:p>
          <a:p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2000" dirty="0"/>
          </a:p>
          <a:p>
            <a:endParaRPr lang="nn-NO" sz="2000" dirty="0"/>
          </a:p>
          <a:p>
            <a:endParaRPr lang="nn-NO" sz="20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57786905-D249-6CA5-54B2-4006882EC0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91515" y="3696676"/>
            <a:ext cx="3260681" cy="1574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988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1EB15E58-A33A-8CE8-7968-B1D819873C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C – miljø – </a:t>
            </a:r>
            <a:r>
              <a:rPr lang="nb-NO" dirty="0" err="1"/>
              <a:t>hovudutfordr</a:t>
            </a:r>
            <a:r>
              <a:rPr lang="nb-NO" dirty="0"/>
              <a:t>. 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5AF970D-F45F-A85F-B6F7-A0763C6E3F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743342"/>
            <a:ext cx="10917155" cy="4990672"/>
          </a:xfrm>
        </p:spPr>
        <p:txBody>
          <a:bodyPr/>
          <a:lstStyle/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Klimaendringane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kan gi auke i hjarte- og karsjukdom, smittsame sjukdomar, allergiplager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++</a:t>
            </a:r>
            <a:endParaRPr lang="nn-NO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uka bruk og tilgang på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kokain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og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debutalderen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går ned. Auka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bruk og tilgang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på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cannabis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Elevane i ungdomsskulen er mindre nøgde enn landet med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tilbodet av møteplassar for ungdom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</a:p>
          <a:p>
            <a:pPr>
              <a:lnSpc>
                <a:spcPct val="150000"/>
              </a:lnSpc>
              <a:spcAft>
                <a:spcPts val="600"/>
              </a:spcAft>
            </a:pP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13 %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av ungdomsskuleelevane har etter 10-årsalder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aldri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vore med på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organisert fritidsaktivitet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Talet er høgare for barn med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låg sosial og økonomisk status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lnSpc>
                <a:spcPct val="150000"/>
              </a:lnSpc>
            </a:pP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14 % unge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manglar «av og til» eller «ofte»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pengar til fritidsaktivitetar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(2021).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G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jeld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nok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fleire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no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</a:t>
            </a: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1800" i="1" dirty="0">
              <a:effectLst/>
              <a:latin typeface="Arial" panose="020B0604020202020204" pitchFamily="34" charset="0"/>
              <a:ea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09F56AB7-48FE-EB7B-390C-2F4C20808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16710" y="50180"/>
            <a:ext cx="2703938" cy="1476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2575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1B27221-CF00-CF89-370F-434F5A68CE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04" y="637383"/>
            <a:ext cx="10917155" cy="734218"/>
          </a:xfrm>
        </p:spPr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D – </a:t>
            </a:r>
            <a:r>
              <a:rPr lang="nb-NO" dirty="0" err="1"/>
              <a:t>skadar</a:t>
            </a:r>
            <a:r>
              <a:rPr lang="nb-NO" dirty="0"/>
              <a:t> og </a:t>
            </a:r>
            <a:r>
              <a:rPr lang="nb-NO" dirty="0" err="1"/>
              <a:t>ulukker</a:t>
            </a:r>
            <a:r>
              <a:rPr lang="nb-NO" dirty="0"/>
              <a:t> – </a:t>
            </a:r>
            <a:r>
              <a:rPr lang="nb-NO" dirty="0" err="1"/>
              <a:t>hovudutfordr</a:t>
            </a:r>
            <a:r>
              <a:rPr lang="nb-NO" dirty="0"/>
              <a:t>.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9C26500-AFCD-FEEE-264A-2438C91145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461332"/>
            <a:ext cx="10917155" cy="5289688"/>
          </a:xfrm>
        </p:spPr>
        <p:txBody>
          <a:bodyPr/>
          <a:lstStyle/>
          <a:p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Det er i gjennomsnitt </a:t>
            </a: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</a:rPr>
              <a:t>34 hoftebrot 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kvart år i Bjørnafjorden kommune. Det kostar kommunen ca. </a:t>
            </a:r>
            <a:r>
              <a:rPr lang="nn-NO" sz="2400" b="1" dirty="0">
                <a:latin typeface="Arial" panose="020B0604020202020204" pitchFamily="34" charset="0"/>
                <a:ea typeface="Cambria" panose="02040503050406030204" pitchFamily="18" charset="0"/>
              </a:rPr>
              <a:t>kr 9 mill. 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i året. Ventar ei auka med aukande del eldre.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	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Hoftebrot har m.a. samanheng med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fysisk aktivitet og </a:t>
            </a:r>
            <a:r>
              <a:rPr lang="nn-NO" sz="2000" b="1" dirty="0" err="1">
                <a:latin typeface="Arial" panose="020B0604020202020204" pitchFamily="34" charset="0"/>
                <a:ea typeface="Cambria" panose="02040503050406030204" pitchFamily="18" charset="0"/>
              </a:rPr>
              <a:t>brøyting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/strøing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.</a:t>
            </a: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2011-2020: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32 sjølvmord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noverande Bjørnafjorden kommune. Høgare enn fylket og landet.</a:t>
            </a:r>
          </a:p>
          <a:p>
            <a:endParaRPr lang="nn-NO" sz="2400" dirty="0"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1CB55424-8A84-D86B-8249-9B2F6FA9C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454" y="4453044"/>
            <a:ext cx="4166418" cy="2230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2780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A7E2E5C-87D2-1E38-8735-D5816D5AAC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E – </a:t>
            </a:r>
            <a:r>
              <a:rPr lang="nb-NO" dirty="0" err="1"/>
              <a:t>levevanar</a:t>
            </a:r>
            <a:r>
              <a:rPr lang="nb-NO" dirty="0"/>
              <a:t> - </a:t>
            </a:r>
            <a:r>
              <a:rPr lang="nb-NO" dirty="0" err="1"/>
              <a:t>utfordringar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A0AF2BF-ED5A-97E2-DAC4-6892359282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316052"/>
            <a:ext cx="10917155" cy="4999023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n-NO" sz="22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Fleirtalet</a:t>
            </a:r>
            <a:r>
              <a:rPr lang="nn-NO" sz="22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av innbyggarane lever </a:t>
            </a:r>
            <a:r>
              <a:rPr lang="nn-NO" sz="22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ikkje</a:t>
            </a:r>
            <a:r>
              <a:rPr lang="nn-NO" sz="22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etter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nasjonale råd når det gjeld </a:t>
            </a:r>
            <a:r>
              <a:rPr lang="nn-NO" sz="2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kosthald og fysisk aktivitet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</a:p>
          <a:p>
            <a:pPr lvl="1">
              <a:spcAft>
                <a:spcPts val="600"/>
              </a:spcAft>
              <a:buFont typeface="Wingdings" panose="05000000000000000000" pitchFamily="2" charset="2"/>
              <a:buChar char="Ø"/>
            </a:pP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Det er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stor helsegevinst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å henta frå eit sunnare kosthald og auka fysisk aktivitet. 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Ein større del barn og unge enn i landet </a:t>
            </a:r>
            <a:r>
              <a:rPr lang="nn-NO" sz="22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bruker </a:t>
            </a:r>
            <a:r>
              <a:rPr lang="nn-NO" sz="2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skjerm dagleg 4 t. eller meir 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utanom skulearbeid. 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- &gt; 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tillesitting, mindre fysisk aktivitet.</a:t>
            </a:r>
          </a:p>
          <a:p>
            <a:pPr>
              <a:spcAft>
                <a:spcPts val="600"/>
              </a:spcAft>
            </a:pPr>
            <a:endParaRPr lang="nn-NO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Aborttala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går opp, og </a:t>
            </a:r>
            <a:r>
              <a:rPr lang="nn-NO" sz="22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det er aukande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pågang frå </a:t>
            </a:r>
            <a:r>
              <a:rPr lang="nn-NO" sz="22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unge jenter </a:t>
            </a:r>
            <a:r>
              <a:rPr lang="nn-NO" sz="22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som ønskjer å ta abort.</a:t>
            </a:r>
            <a:endParaRPr lang="nn-NO" sz="22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8040EB25-64BB-59C4-DBD5-20B8D42F9C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4001" y="4899081"/>
            <a:ext cx="3163345" cy="1810669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05E114DA-C769-A2CE-BD67-518934D6AE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4300" y="4892985"/>
            <a:ext cx="3225064" cy="1816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408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3BAD1929-227D-DE20-977D-3CF28038A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F - Helsetilstand - intro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A6FC500-38A3-3929-7BD3-7F2FF3FC09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523832"/>
            <a:ext cx="10917155" cy="4620594"/>
          </a:xfrm>
        </p:spPr>
        <p:txBody>
          <a:bodyPr/>
          <a:lstStyle/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Venta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levealder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 i Bjørnafjorden er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høg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.</a:t>
            </a: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</a:endParaRP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Eit fleirtal av innbyggarane </a:t>
            </a:r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i alle aldrar rapporterer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god eller svært god helse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.</a:t>
            </a:r>
          </a:p>
          <a:p>
            <a:pPr marL="0" indent="0">
              <a:buNone/>
            </a:pP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 </a:t>
            </a:r>
            <a:endParaRPr lang="nn-NO" sz="2400" dirty="0">
              <a:latin typeface="Arial" panose="020B0604020202020204" pitchFamily="34" charset="0"/>
              <a:ea typeface="Cambria" panose="02040503050406030204" pitchFamily="18" charset="0"/>
            </a:endParaRPr>
          </a:p>
          <a:p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Dei aller fleste er også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nøgde med livet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. </a:t>
            </a: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</a:endParaRP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</a:endParaRPr>
          </a:p>
          <a:p>
            <a:r>
              <a:rPr lang="nn-NO" sz="2400" dirty="0">
                <a:latin typeface="Arial" panose="020B0604020202020204" pitchFamily="34" charset="0"/>
                <a:ea typeface="Cambria" panose="02040503050406030204" pitchFamily="18" charset="0"/>
              </a:rPr>
              <a:t>Men,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helse er skeivfordelt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</a:rPr>
              <a:t>: Lågt utdanna har jamt over dårlegare helse enn høgt utdanna.</a:t>
            </a:r>
          </a:p>
          <a:p>
            <a:endParaRPr lang="nn-NO" sz="2400" dirty="0">
              <a:latin typeface="Arial" panose="020B0604020202020204" pitchFamily="34" charset="0"/>
              <a:ea typeface="Cambria" panose="02040503050406030204" pitchFamily="18" charset="0"/>
            </a:endParaRP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92F968B4-21DA-DC3F-E6CD-88611C48D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8882" y="539308"/>
            <a:ext cx="2917589" cy="1654606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72EC70A4-9CD8-55A2-3CBB-FB85EA6568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6003" y="3303268"/>
            <a:ext cx="2843346" cy="142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1068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41319C-B60B-CFD6-8AB8-00DE66DA54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F – helsetilstand – utfordr.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2992C26-B670-17C0-6BAE-EB41AF875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2273182"/>
            <a:ext cx="10917155" cy="3670418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n-NO" sz="21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ukande del eldre - &gt;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auka sjukdomsbyrde 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(demens og andre kroniske sjukdomar). </a:t>
            </a:r>
          </a:p>
          <a:p>
            <a:pPr>
              <a:spcAft>
                <a:spcPts val="600"/>
              </a:spcAft>
            </a:pPr>
            <a:endParaRPr lang="nn-NO" sz="21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2040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2x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så mange med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demens 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som i 2020. </a:t>
            </a:r>
          </a:p>
          <a:p>
            <a:pPr>
              <a:spcAft>
                <a:spcPts val="600"/>
              </a:spcAft>
            </a:pPr>
            <a:endParaRPr lang="nn-NO" sz="2100" b="1" dirty="0"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2050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: Nesten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3x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med demens som i 2020. Det er viktig å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planleggja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for å kunna møta denne utviklinga på ein god måte. </a:t>
            </a:r>
          </a:p>
          <a:p>
            <a:pPr>
              <a:spcAft>
                <a:spcPts val="600"/>
              </a:spcAft>
            </a:pPr>
            <a:endParaRPr lang="nn-NO" sz="21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Antibiotikaresistens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er ein aukande helsetrussel. Legane våre skriv framleis ut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meir </a:t>
            </a:r>
            <a:r>
              <a:rPr lang="nn-NO" sz="2100" b="1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antibiotika</a:t>
            </a:r>
            <a:r>
              <a:rPr lang="nn-NO" sz="21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enn fylket og landet.  - &gt; Legane m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å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la vera </a:t>
            </a:r>
            <a:r>
              <a:rPr lang="nn-NO" sz="21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å føreskriva antibiotika ved </a:t>
            </a:r>
            <a:r>
              <a:rPr lang="nn-NO" sz="21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dårleg grunngjeving. </a:t>
            </a:r>
            <a:endParaRPr lang="nn-NO" sz="2100" b="1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3200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F83B3D06-F3B7-9170-69D5-AF904F3F0F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63641" y="85458"/>
            <a:ext cx="2682400" cy="20910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0156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4B1F37B-4643-D814-8353-1C7FE0F340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F – framhald utfordr.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5933DB-7EAC-95FD-1D42-B170ADA947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922804"/>
            <a:ext cx="10917155" cy="440963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Det er meir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hudkreft og tjukk- og endetarmskreft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hos </a:t>
            </a:r>
          </a:p>
          <a:p>
            <a:pPr marL="0" indent="0">
              <a:spcAft>
                <a:spcPts val="600"/>
              </a:spcAft>
              <a:buNone/>
            </a:pP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kvinner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Bjørnafjorden enn i fylket og landet. 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Hudkreft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har også høgare førekomst blant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menn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Bjørnafjorden enn venta.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Vi ligg høgare enn landet på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alvorleg hjarte- og karsjukdom 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både hos menn og kvinner. </a:t>
            </a:r>
          </a:p>
          <a:p>
            <a:pPr>
              <a:spcAft>
                <a:spcPts val="600"/>
              </a:spcAft>
            </a:pPr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>
              <a:spcAft>
                <a:spcPts val="600"/>
              </a:spcAft>
            </a:pP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Ein mindre del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kvinner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Bjørnafjorden enn landet er medisinert mot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hjarte- og karsjukdomar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noko som kan tyda på </a:t>
            </a:r>
            <a:r>
              <a:rPr lang="nn-NO" sz="24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undermedisinering</a:t>
            </a:r>
            <a:r>
              <a:rPr lang="nn-NO" sz="24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hos oss. </a:t>
            </a:r>
            <a:endParaRPr lang="nn-NO" sz="24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3FCF2D18-61CF-F81A-3F64-0E3AEB46C5C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05191" y="1506995"/>
            <a:ext cx="2318507" cy="159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80972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7DA5FB9-7565-DA81-B0AD-83844018F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804" y="512748"/>
            <a:ext cx="10917155" cy="810301"/>
          </a:xfrm>
        </p:spPr>
        <p:txBody>
          <a:bodyPr/>
          <a:lstStyle/>
          <a:p>
            <a:r>
              <a:rPr lang="nb-NO" dirty="0" err="1"/>
              <a:t>Kp</a:t>
            </a:r>
            <a:r>
              <a:rPr lang="nb-NO" dirty="0"/>
              <a:t>. F – helsetilstand - framhald</a:t>
            </a:r>
            <a:endParaRPr lang="nn-NO" dirty="0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DD243A-F787-66C6-5CFD-8761A860A8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9804" y="1213503"/>
            <a:ext cx="10917155" cy="5546220"/>
          </a:xfrm>
        </p:spPr>
        <p:txBody>
          <a:bodyPr/>
          <a:lstStyle/>
          <a:p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Ein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større del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jenter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i ungdomsskule her enn i landet opplever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så mykje press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at dei har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problem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med å takla det. Særleg i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10. klasse.</a:t>
            </a:r>
          </a:p>
          <a:p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Ca.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1 av 4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i ungdomsskule og </a:t>
            </a:r>
            <a:r>
              <a:rPr lang="nn-NO" sz="2000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vgs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er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mykje plaga av einsemd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, og fleire jenter enn gutar.    </a:t>
            </a:r>
            <a:r>
              <a:rPr lang="nb-NO" sz="2000" b="1" dirty="0"/>
              <a:t>13 % </a:t>
            </a:r>
            <a:r>
              <a:rPr lang="nb-NO" sz="2000" dirty="0"/>
              <a:t>av </a:t>
            </a:r>
            <a:r>
              <a:rPr lang="nb-NO" sz="2000" dirty="0" err="1"/>
              <a:t>innbyggarar</a:t>
            </a:r>
            <a:r>
              <a:rPr lang="nb-NO" sz="2000" dirty="0"/>
              <a:t> 18 år+ rapporterer om </a:t>
            </a:r>
            <a:r>
              <a:rPr lang="nb-NO" sz="2000" b="1" dirty="0" err="1"/>
              <a:t>einsemd</a:t>
            </a:r>
            <a:r>
              <a:rPr lang="nb-NO" sz="2000" dirty="0"/>
              <a:t>. </a:t>
            </a:r>
          </a:p>
          <a:p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Blant vaksne i Vestland er det aldersgruppa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18-29 år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som opplever mest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psykiske helseplager, 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og det gjeld ein høgare del </a:t>
            </a:r>
            <a:r>
              <a:rPr lang="nn-NO" sz="2000" b="1" dirty="0">
                <a:latin typeface="Arial" panose="020B0604020202020204" pitchFamily="34" charset="0"/>
                <a:ea typeface="Cambria" panose="02040503050406030204" pitchFamily="18" charset="0"/>
              </a:rPr>
              <a:t>kvinner</a:t>
            </a:r>
            <a:r>
              <a:rPr lang="nn-NO" sz="2000" dirty="0">
                <a:latin typeface="Arial" panose="020B0604020202020204" pitchFamily="34" charset="0"/>
                <a:ea typeface="Cambria" panose="02040503050406030204" pitchFamily="18" charset="0"/>
              </a:rPr>
              <a:t> enn menn. </a:t>
            </a:r>
            <a:endParaRPr lang="nn-NO" sz="20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22 % av ungdomane våre har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overvekt og </a:t>
            </a:r>
            <a:r>
              <a:rPr lang="nn-NO" sz="2000" b="1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fedme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ved sesjon.</a:t>
            </a:r>
            <a:r>
              <a:rPr lang="nb-NO" sz="2000" dirty="0"/>
              <a:t> </a:t>
            </a:r>
            <a:r>
              <a:rPr lang="nb-NO" sz="2000" dirty="0" err="1"/>
              <a:t>Innbyggarar</a:t>
            </a:r>
            <a:r>
              <a:rPr lang="nb-NO" sz="2000" dirty="0"/>
              <a:t> 18 år+: 18 % har </a:t>
            </a:r>
            <a:r>
              <a:rPr lang="nb-NO" sz="2000" b="1" dirty="0"/>
              <a:t>fedme</a:t>
            </a:r>
            <a:r>
              <a:rPr lang="nb-NO" sz="2000" dirty="0"/>
              <a:t>. </a:t>
            </a:r>
          </a:p>
          <a:p>
            <a:pPr>
              <a:lnSpc>
                <a:spcPct val="150000"/>
              </a:lnSpc>
            </a:pP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38 % av barn på 5.-7. trinn i Bjørnafjorden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søv minst 1-2 timar mindre 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enn tilrådd. </a:t>
            </a:r>
            <a:endParaRPr lang="nn-NO" sz="20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30 % av ungdom i Bjørnafjorden har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søvnproblem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 (= landssnittet). Ungdomar med søvnvanskar har </a:t>
            </a:r>
            <a:r>
              <a:rPr lang="nn-NO" sz="2000" b="1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5x høgare risiko for depresjon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Også samanheng søvn - &gt; fråfall i </a:t>
            </a:r>
            <a:r>
              <a:rPr lang="nn-NO" sz="2000" dirty="0" err="1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vgs</a:t>
            </a:r>
            <a:r>
              <a:rPr lang="nn-NO" sz="2000" dirty="0">
                <a:effectLst/>
                <a:latin typeface="Arial" panose="020B0604020202020204" pitchFamily="34" charset="0"/>
                <a:ea typeface="Cambria" panose="02040503050406030204" pitchFamily="18" charset="0"/>
                <a:cs typeface="Cambria" panose="02040503050406030204" pitchFamily="18" charset="0"/>
              </a:rPr>
              <a:t>. </a:t>
            </a:r>
          </a:p>
          <a:p>
            <a:endParaRPr lang="nn-NO" sz="2400" dirty="0">
              <a:effectLst/>
              <a:latin typeface="Arial" panose="020B0604020202020204" pitchFamily="34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endParaRPr lang="nn-NO" sz="2400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1B983768-028C-9157-3182-E2B95FFD794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2859" y="5605950"/>
            <a:ext cx="2153542" cy="1210017"/>
          </a:xfrm>
          <a:prstGeom prst="rect">
            <a:avLst/>
          </a:prstGeom>
        </p:spPr>
      </p:pic>
      <p:pic>
        <p:nvPicPr>
          <p:cNvPr id="6" name="Bilde 5">
            <a:extLst>
              <a:ext uri="{FF2B5EF4-FFF2-40B4-BE49-F238E27FC236}">
                <a16:creationId xmlns:a16="http://schemas.microsoft.com/office/drawing/2014/main" id="{AEE909CA-AE5E-68FE-75A2-DA372FA226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92488" y="5637757"/>
            <a:ext cx="2003509" cy="1121966"/>
          </a:xfrm>
          <a:prstGeom prst="rect">
            <a:avLst/>
          </a:prstGeom>
        </p:spPr>
      </p:pic>
      <p:pic>
        <p:nvPicPr>
          <p:cNvPr id="7" name="Bilde 6">
            <a:extLst>
              <a:ext uri="{FF2B5EF4-FFF2-40B4-BE49-F238E27FC236}">
                <a16:creationId xmlns:a16="http://schemas.microsoft.com/office/drawing/2014/main" id="{5D4907E3-7D92-0021-C402-C44C6D0D53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3263" y="5605950"/>
            <a:ext cx="2183292" cy="1210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5771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79D7652-65CF-F6C2-CC24-C5634304C2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Kommunen har òg ansvar for tiltak</a:t>
            </a:r>
            <a:endParaRPr lang="nn-NO" dirty="0"/>
          </a:p>
        </p:txBody>
      </p:sp>
      <p:sp>
        <p:nvSpPr>
          <p:cNvPr id="13" name="Plassholder for innhold 12">
            <a:extLst>
              <a:ext uri="{FF2B5EF4-FFF2-40B4-BE49-F238E27FC236}">
                <a16:creationId xmlns:a16="http://schemas.microsoft.com/office/drawing/2014/main" id="{A6C79E57-F4A4-D339-A92E-F67EDB2509B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/>
              <a:t>Kommunen</a:t>
            </a:r>
            <a:r>
              <a:rPr lang="en-US" dirty="0"/>
              <a:t> </a:t>
            </a:r>
            <a:r>
              <a:rPr lang="en-US" dirty="0" err="1"/>
              <a:t>skal</a:t>
            </a:r>
            <a:r>
              <a:rPr lang="en-US" dirty="0"/>
              <a:t> </a:t>
            </a:r>
            <a:r>
              <a:rPr lang="en-US" b="1" dirty="0" err="1"/>
              <a:t>iverksetja</a:t>
            </a:r>
            <a:r>
              <a:rPr lang="en-US" b="1" dirty="0"/>
              <a:t> </a:t>
            </a:r>
          </a:p>
          <a:p>
            <a:pPr marL="0" indent="0">
              <a:buNone/>
            </a:pPr>
            <a:r>
              <a:rPr lang="en-US" b="1" dirty="0" err="1"/>
              <a:t>nødvendige</a:t>
            </a:r>
            <a:r>
              <a:rPr lang="en-US" b="1" dirty="0"/>
              <a:t> </a:t>
            </a:r>
            <a:r>
              <a:rPr lang="en-US" b="1" dirty="0" err="1"/>
              <a:t>tiltak</a:t>
            </a:r>
            <a:r>
              <a:rPr lang="en-US" b="1" dirty="0"/>
              <a:t> </a:t>
            </a:r>
            <a:r>
              <a:rPr lang="en-US" dirty="0"/>
              <a:t>for å </a:t>
            </a:r>
            <a:r>
              <a:rPr lang="en-US" dirty="0" err="1"/>
              <a:t>møta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 err="1"/>
              <a:t>kommunen</a:t>
            </a:r>
            <a:r>
              <a:rPr lang="en-US" dirty="0"/>
              <a:t> sine </a:t>
            </a:r>
            <a:r>
              <a:rPr lang="en-US" dirty="0" err="1"/>
              <a:t>folkehelseutfordringar</a:t>
            </a:r>
            <a:r>
              <a:rPr lang="en-US" dirty="0"/>
              <a:t> </a:t>
            </a:r>
          </a:p>
          <a:p>
            <a:pPr marL="0" indent="0">
              <a:buNone/>
            </a:pPr>
            <a:r>
              <a:rPr lang="en-US" dirty="0"/>
              <a:t>(</a:t>
            </a:r>
            <a:r>
              <a:rPr lang="en-US" dirty="0" err="1"/>
              <a:t>Folkehelselova</a:t>
            </a:r>
            <a:r>
              <a:rPr lang="en-US" dirty="0"/>
              <a:t> § 7).</a:t>
            </a:r>
          </a:p>
          <a:p>
            <a:endParaRPr lang="nn-NO" dirty="0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8D2949B-1567-6356-1381-A96D5428867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7036" y="1860834"/>
            <a:ext cx="3953948" cy="33122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4820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6"/>
          </p:nvPr>
        </p:nvSpPr>
        <p:spPr>
          <a:xfrm>
            <a:off x="7964680" y="145279"/>
            <a:ext cx="3884789" cy="2119357"/>
          </a:xfrm>
        </p:spPr>
        <p:txBody>
          <a:bodyPr/>
          <a:lstStyle/>
          <a:p>
            <a:r>
              <a:rPr lang="en-US" dirty="0" err="1"/>
              <a:t>Berre</a:t>
            </a:r>
            <a:r>
              <a:rPr lang="en-US" dirty="0"/>
              <a:t> det vi </a:t>
            </a:r>
            <a:r>
              <a:rPr lang="en-US" dirty="0" err="1"/>
              <a:t>kjenner</a:t>
            </a:r>
            <a:r>
              <a:rPr lang="en-US" dirty="0"/>
              <a:t> </a:t>
            </a:r>
            <a:r>
              <a:rPr lang="en-US" dirty="0" err="1"/>
              <a:t>til</a:t>
            </a:r>
            <a:r>
              <a:rPr lang="en-US" dirty="0"/>
              <a:t>, </a:t>
            </a:r>
            <a:r>
              <a:rPr lang="en-US" dirty="0" err="1"/>
              <a:t>kan</a:t>
            </a:r>
            <a:r>
              <a:rPr lang="en-US" dirty="0"/>
              <a:t> vi </a:t>
            </a:r>
            <a:r>
              <a:rPr lang="en-US" dirty="0" err="1"/>
              <a:t>gjera</a:t>
            </a:r>
            <a:r>
              <a:rPr lang="en-US" dirty="0"/>
              <a:t> </a:t>
            </a:r>
            <a:r>
              <a:rPr lang="en-US" dirty="0" err="1"/>
              <a:t>noko</a:t>
            </a:r>
            <a:r>
              <a:rPr lang="en-US" dirty="0"/>
              <a:t> med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Kva</a:t>
            </a:r>
            <a:r>
              <a:rPr lang="en-US" dirty="0"/>
              <a:t> med </a:t>
            </a:r>
            <a:r>
              <a:rPr lang="en-US" dirty="0" err="1"/>
              <a:t>tiltak</a:t>
            </a:r>
            <a:r>
              <a:rPr lang="en-US" dirty="0"/>
              <a:t>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639805" y="1350236"/>
            <a:ext cx="7529974" cy="5027318"/>
          </a:xfrm>
        </p:spPr>
        <p:txBody>
          <a:bodyPr/>
          <a:lstStyle/>
          <a:p>
            <a:r>
              <a:rPr lang="en-US" sz="2200" dirty="0" err="1"/>
              <a:t>Folkehelsegruppa</a:t>
            </a:r>
            <a:r>
              <a:rPr lang="en-US" sz="2200" dirty="0"/>
              <a:t> </a:t>
            </a:r>
            <a:r>
              <a:rPr lang="en-US" sz="2200" dirty="0" err="1"/>
              <a:t>sitt</a:t>
            </a:r>
            <a:r>
              <a:rPr lang="en-US" sz="2200" dirty="0"/>
              <a:t> </a:t>
            </a:r>
            <a:r>
              <a:rPr lang="en-US" sz="2200" dirty="0" err="1"/>
              <a:t>oppdrag</a:t>
            </a:r>
            <a:r>
              <a:rPr lang="en-US" sz="2200" dirty="0"/>
              <a:t> </a:t>
            </a:r>
            <a:r>
              <a:rPr lang="en-US" sz="2200" dirty="0" err="1"/>
              <a:t>stoppar</a:t>
            </a:r>
            <a:r>
              <a:rPr lang="en-US" sz="2200" dirty="0"/>
              <a:t> </a:t>
            </a:r>
            <a:r>
              <a:rPr lang="en-US" sz="2200" dirty="0" err="1"/>
              <a:t>ved</a:t>
            </a:r>
            <a:r>
              <a:rPr lang="en-US" sz="2200" dirty="0"/>
              <a:t> </a:t>
            </a:r>
            <a:r>
              <a:rPr lang="en-US" sz="2200" dirty="0" err="1"/>
              <a:t>oversiktsarbeidet</a:t>
            </a:r>
            <a:r>
              <a:rPr lang="en-US" sz="2200" dirty="0"/>
              <a:t>.</a:t>
            </a:r>
          </a:p>
          <a:p>
            <a:r>
              <a:rPr lang="en-US" sz="2200" dirty="0" err="1"/>
              <a:t>Verkemidla</a:t>
            </a:r>
            <a:r>
              <a:rPr lang="en-US" sz="2200" dirty="0"/>
              <a:t> </a:t>
            </a:r>
            <a:r>
              <a:rPr lang="en-US" sz="2200" dirty="0" err="1"/>
              <a:t>ligg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b="1" dirty="0"/>
              <a:t>alle</a:t>
            </a:r>
            <a:r>
              <a:rPr lang="en-US" sz="2200" dirty="0"/>
              <a:t> </a:t>
            </a:r>
            <a:r>
              <a:rPr lang="en-US" sz="2200" dirty="0" err="1"/>
              <a:t>sektorar</a:t>
            </a:r>
            <a:r>
              <a:rPr lang="en-US" sz="2200" dirty="0"/>
              <a:t> (90-10-regel).</a:t>
            </a:r>
          </a:p>
          <a:p>
            <a:endParaRPr lang="en-US" sz="2200" dirty="0"/>
          </a:p>
          <a:p>
            <a:r>
              <a:rPr lang="en-US" sz="2200" dirty="0"/>
              <a:t>Det </a:t>
            </a:r>
            <a:r>
              <a:rPr lang="en-US" sz="2200" dirty="0" err="1"/>
              <a:t>vil</a:t>
            </a:r>
            <a:r>
              <a:rPr lang="en-US" sz="2200" dirty="0"/>
              <a:t> vera </a:t>
            </a:r>
            <a:r>
              <a:rPr lang="en-US" sz="2200" b="1" dirty="0" err="1"/>
              <a:t>særleg</a:t>
            </a:r>
            <a:r>
              <a:rPr lang="en-US" sz="2200" b="1" dirty="0"/>
              <a:t> </a:t>
            </a:r>
            <a:r>
              <a:rPr lang="en-US" sz="2200" b="1" dirty="0" err="1"/>
              <a:t>effektfullt</a:t>
            </a:r>
            <a:r>
              <a:rPr lang="en-US" sz="2200" b="1" dirty="0"/>
              <a:t> </a:t>
            </a:r>
            <a:r>
              <a:rPr lang="en-US" sz="2200" dirty="0"/>
              <a:t>å </a:t>
            </a:r>
            <a:r>
              <a:rPr lang="en-US" sz="2200" dirty="0" err="1"/>
              <a:t>leggja</a:t>
            </a:r>
            <a:r>
              <a:rPr lang="en-US" sz="2200" dirty="0"/>
              <a:t> </a:t>
            </a:r>
            <a:r>
              <a:rPr lang="en-US" sz="2200" dirty="0" err="1"/>
              <a:t>til</a:t>
            </a:r>
            <a:r>
              <a:rPr lang="en-US" sz="2200" dirty="0"/>
              <a:t> </a:t>
            </a:r>
            <a:r>
              <a:rPr lang="en-US" sz="2200" dirty="0" err="1"/>
              <a:t>rette</a:t>
            </a:r>
            <a:r>
              <a:rPr lang="en-US" sz="2200" dirty="0"/>
              <a:t> for at </a:t>
            </a:r>
            <a:r>
              <a:rPr lang="en-US" sz="2200" b="1" dirty="0" err="1"/>
              <a:t>eldre</a:t>
            </a:r>
            <a:r>
              <a:rPr lang="en-US" sz="2200" dirty="0"/>
              <a:t> </a:t>
            </a:r>
            <a:r>
              <a:rPr lang="en-US" sz="2200" dirty="0" err="1"/>
              <a:t>kan</a:t>
            </a:r>
            <a:r>
              <a:rPr lang="en-US" sz="2200" dirty="0"/>
              <a:t> vera </a:t>
            </a:r>
            <a:r>
              <a:rPr lang="en-US" sz="2200" b="1" dirty="0" err="1"/>
              <a:t>aktive</a:t>
            </a:r>
            <a:r>
              <a:rPr lang="en-US" sz="2200" dirty="0"/>
              <a:t>, </a:t>
            </a:r>
            <a:r>
              <a:rPr lang="en-US" sz="2200" b="1" dirty="0" err="1"/>
              <a:t>meistra</a:t>
            </a:r>
            <a:r>
              <a:rPr lang="en-US" sz="2200" dirty="0"/>
              <a:t> eigen </a:t>
            </a:r>
            <a:r>
              <a:rPr lang="en-US" sz="2200" dirty="0" err="1"/>
              <a:t>kvardag</a:t>
            </a:r>
            <a:r>
              <a:rPr lang="en-US" sz="2200" dirty="0"/>
              <a:t> og </a:t>
            </a:r>
            <a:r>
              <a:rPr lang="en-US" sz="2200" dirty="0" err="1"/>
              <a:t>få</a:t>
            </a:r>
            <a:r>
              <a:rPr lang="en-US" sz="2200" dirty="0"/>
              <a:t> </a:t>
            </a:r>
            <a:r>
              <a:rPr lang="en-US" sz="2200" dirty="0" err="1"/>
              <a:t>fleire</a:t>
            </a:r>
            <a:r>
              <a:rPr lang="en-US" sz="2200" b="1" dirty="0"/>
              <a:t> </a:t>
            </a:r>
            <a:r>
              <a:rPr lang="en-US" sz="2200" b="1" dirty="0" err="1"/>
              <a:t>friske</a:t>
            </a:r>
            <a:r>
              <a:rPr lang="en-US" sz="2200" b="1" dirty="0"/>
              <a:t> </a:t>
            </a:r>
            <a:r>
              <a:rPr lang="en-US" sz="2200" b="1" dirty="0" err="1"/>
              <a:t>leveår</a:t>
            </a:r>
            <a:r>
              <a:rPr lang="en-US" sz="2200" dirty="0"/>
              <a:t>. </a:t>
            </a:r>
            <a:r>
              <a:rPr lang="en-US" sz="2200" dirty="0" err="1"/>
              <a:t>Stort</a:t>
            </a:r>
            <a:r>
              <a:rPr lang="en-US" sz="2200" dirty="0"/>
              <a:t> </a:t>
            </a:r>
            <a:r>
              <a:rPr lang="en-US" sz="2200" dirty="0" err="1"/>
              <a:t>potensiale</a:t>
            </a:r>
            <a:r>
              <a:rPr lang="en-US" sz="2200" dirty="0"/>
              <a:t> </a:t>
            </a:r>
            <a:r>
              <a:rPr lang="en-US" sz="2200" dirty="0" err="1"/>
              <a:t>òg</a:t>
            </a:r>
            <a:r>
              <a:rPr lang="en-US" sz="2200" dirty="0"/>
              <a:t> </a:t>
            </a:r>
            <a:r>
              <a:rPr lang="en-US" sz="2200" dirty="0" err="1"/>
              <a:t>knytt</a:t>
            </a:r>
            <a:r>
              <a:rPr lang="en-US" sz="2200" dirty="0"/>
              <a:t> </a:t>
            </a:r>
            <a:r>
              <a:rPr lang="en-US" sz="2200" dirty="0" err="1"/>
              <a:t>til</a:t>
            </a:r>
            <a:r>
              <a:rPr lang="en-US" sz="2200" dirty="0"/>
              <a:t> </a:t>
            </a:r>
            <a:r>
              <a:rPr lang="en-US" sz="2200" b="1" dirty="0" err="1"/>
              <a:t>unge</a:t>
            </a:r>
            <a:r>
              <a:rPr lang="en-US" sz="2200" dirty="0"/>
              <a:t>.</a:t>
            </a:r>
          </a:p>
          <a:p>
            <a:endParaRPr lang="en-US" sz="2200" dirty="0"/>
          </a:p>
          <a:p>
            <a:r>
              <a:rPr lang="en-US" sz="2200" dirty="0" err="1"/>
              <a:t>Folkehelseoversikta</a:t>
            </a:r>
            <a:r>
              <a:rPr lang="en-US" sz="2200" dirty="0"/>
              <a:t> er </a:t>
            </a:r>
            <a:r>
              <a:rPr lang="en-US" sz="2200" dirty="0" err="1"/>
              <a:t>til</a:t>
            </a:r>
            <a:r>
              <a:rPr lang="en-US" sz="2200" dirty="0"/>
              <a:t> </a:t>
            </a:r>
            <a:r>
              <a:rPr lang="en-US" sz="2200" dirty="0" err="1"/>
              <a:t>fri</a:t>
            </a:r>
            <a:r>
              <a:rPr lang="en-US" sz="2200" dirty="0"/>
              <a:t> bruk for </a:t>
            </a:r>
            <a:r>
              <a:rPr lang="en-US" sz="2200" dirty="0" err="1"/>
              <a:t>tenestene</a:t>
            </a:r>
            <a:r>
              <a:rPr lang="en-US" sz="2200" dirty="0"/>
              <a:t>, </a:t>
            </a:r>
            <a:r>
              <a:rPr lang="en-US" sz="2200" dirty="0" err="1"/>
              <a:t>politikarar</a:t>
            </a:r>
            <a:r>
              <a:rPr lang="en-US" sz="2200" dirty="0"/>
              <a:t> og </a:t>
            </a:r>
            <a:r>
              <a:rPr lang="en-US" sz="2200" dirty="0" err="1"/>
              <a:t>andre</a:t>
            </a:r>
            <a:r>
              <a:rPr lang="en-US" sz="2200" dirty="0"/>
              <a:t> </a:t>
            </a:r>
            <a:r>
              <a:rPr lang="en-US" sz="2200" dirty="0" err="1"/>
              <a:t>samfunnsaktørar</a:t>
            </a:r>
            <a:r>
              <a:rPr lang="en-US" sz="2200" dirty="0"/>
              <a:t>. </a:t>
            </a:r>
          </a:p>
          <a:p>
            <a:endParaRPr lang="en-US" sz="2200" dirty="0"/>
          </a:p>
          <a:p>
            <a:r>
              <a:rPr lang="en-US" sz="2200" dirty="0" err="1"/>
              <a:t>Gjennom</a:t>
            </a:r>
            <a:r>
              <a:rPr lang="en-US" sz="2200" dirty="0"/>
              <a:t> </a:t>
            </a:r>
            <a:r>
              <a:rPr lang="en-US" sz="2200" b="1" dirty="0" err="1"/>
              <a:t>felles</a:t>
            </a:r>
            <a:r>
              <a:rPr lang="en-US" sz="2200" b="1" dirty="0"/>
              <a:t> </a:t>
            </a:r>
            <a:r>
              <a:rPr lang="en-US" sz="2200" b="1" dirty="0" err="1"/>
              <a:t>innsats</a:t>
            </a:r>
            <a:r>
              <a:rPr lang="en-US" sz="2200" dirty="0"/>
              <a:t>, </a:t>
            </a:r>
            <a:r>
              <a:rPr lang="en-US" sz="2200" dirty="0" err="1"/>
              <a:t>som</a:t>
            </a:r>
            <a:r>
              <a:rPr lang="en-US" sz="2200" dirty="0"/>
              <a:t> </a:t>
            </a:r>
            <a:r>
              <a:rPr lang="en-US" sz="2200" dirty="0" err="1"/>
              <a:t>i</a:t>
            </a:r>
            <a:r>
              <a:rPr lang="en-US" sz="2200" dirty="0"/>
              <a:t> </a:t>
            </a:r>
            <a:r>
              <a:rPr lang="en-US" sz="2200" dirty="0" err="1"/>
              <a:t>dag</a:t>
            </a:r>
            <a:r>
              <a:rPr lang="en-US" sz="2200" dirty="0"/>
              <a:t>, </a:t>
            </a:r>
            <a:r>
              <a:rPr lang="en-US" sz="2200" dirty="0" err="1"/>
              <a:t>får</a:t>
            </a:r>
            <a:r>
              <a:rPr lang="en-US" sz="2200" dirty="0"/>
              <a:t> vi </a:t>
            </a:r>
            <a:r>
              <a:rPr lang="en-US" sz="2200" dirty="0" err="1"/>
              <a:t>til</a:t>
            </a:r>
            <a:r>
              <a:rPr lang="en-US" sz="2200" dirty="0"/>
              <a:t> </a:t>
            </a:r>
            <a:r>
              <a:rPr lang="en-US" sz="2200" dirty="0" err="1"/>
              <a:t>meir</a:t>
            </a:r>
            <a:r>
              <a:rPr lang="en-US" sz="2200" dirty="0"/>
              <a:t>!</a:t>
            </a:r>
          </a:p>
        </p:txBody>
      </p:sp>
    </p:spTree>
    <p:extLst>
      <p:ext uri="{BB962C8B-B14F-4D97-AF65-F5344CB8AC3E}">
        <p14:creationId xmlns:p14="http://schemas.microsoft.com/office/powerpoint/2010/main" val="243722694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92647432"/>
      </p:ext>
    </p:extLst>
  </p:cSld>
  <p:clrMapOvr>
    <a:masterClrMapping/>
  </p:clrMapOvr>
</p:sld>
</file>

<file path=ppt/theme/theme1.xml><?xml version="1.0" encoding="utf-8"?>
<a:theme xmlns:a="http://schemas.openxmlformats.org/drawingml/2006/main" name="Bjørnafjorden_kommune_PPT_08">
  <a:themeElements>
    <a:clrScheme name="Bjørnafjorden">
      <a:dk1>
        <a:sysClr val="windowText" lastClr="000000"/>
      </a:dk1>
      <a:lt1>
        <a:sysClr val="window" lastClr="FFFFFF"/>
      </a:lt1>
      <a:dk2>
        <a:srgbClr val="B4B4B4"/>
      </a:dk2>
      <a:lt2>
        <a:srgbClr val="F3F3F3"/>
      </a:lt2>
      <a:accent1>
        <a:srgbClr val="001E6E"/>
      </a:accent1>
      <a:accent2>
        <a:srgbClr val="0E65AA"/>
      </a:accent2>
      <a:accent3>
        <a:srgbClr val="025B23"/>
      </a:accent3>
      <a:accent4>
        <a:srgbClr val="00AF9B"/>
      </a:accent4>
      <a:accent5>
        <a:srgbClr val="E74507"/>
      </a:accent5>
      <a:accent6>
        <a:srgbClr val="FC9103"/>
      </a:accent6>
      <a:hlink>
        <a:srgbClr val="B7E3FC"/>
      </a:hlink>
      <a:folHlink>
        <a:srgbClr val="FCCCE2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resentasjon2" id="{E3391FFF-EBDD-4F6F-BD1E-B16DD1326731}" vid="{5482B56E-20FD-4139-9BD2-626BE221111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997D9EC8F6135B4D9015EBB4823FB785" ma:contentTypeVersion="3" ma:contentTypeDescription="Opprett et nytt dokument." ma:contentTypeScope="" ma:versionID="2e3c52d437681aed748ec0910e1d8717">
  <xsd:schema xmlns:xsd="http://www.w3.org/2001/XMLSchema" xmlns:xs="http://www.w3.org/2001/XMLSchema" xmlns:p="http://schemas.microsoft.com/office/2006/metadata/properties" xmlns:ns2="558b1413-59a3-44b6-9346-08d9b5c974ff" targetNamespace="http://schemas.microsoft.com/office/2006/metadata/properties" ma:root="true" ma:fieldsID="cf071acdd094cd08a7189fcc97e69272" ns2:_="">
    <xsd:import namespace="558b1413-59a3-44b6-9346-08d9b5c974f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58b1413-59a3-44b6-9346-08d9b5c974f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AAB29C4-D8BC-42FF-90F5-C06D2D2EDC89}">
  <ds:schemaRefs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558b1413-59a3-44b6-9346-08d9b5c974ff"/>
    <ds:schemaRef ds:uri="http://schemas.microsoft.com/office/infopath/2007/PartnerControl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C6185ADD-CF57-4C65-A41B-F521C4AC0C7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9685951-6362-4C58-AA63-EC795F7E3A3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558b1413-59a3-44b6-9346-08d9b5c974f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Powerpoint-mal Bjørnafjorden kommune (3)</Template>
  <TotalTime>2363</TotalTime>
  <Words>1337</Words>
  <Application>Microsoft Office PowerPoint</Application>
  <PresentationFormat>Widescreen</PresentationFormat>
  <Paragraphs>147</Paragraphs>
  <Slides>21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3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21</vt:i4>
      </vt:variant>
    </vt:vector>
  </HeadingPairs>
  <TitlesOfParts>
    <vt:vector size="25" baseType="lpstr">
      <vt:lpstr>Arial</vt:lpstr>
      <vt:lpstr>Cambria</vt:lpstr>
      <vt:lpstr>Wingdings</vt:lpstr>
      <vt:lpstr>Bjørnafjorden_kommune_PPT_08</vt:lpstr>
      <vt:lpstr>Levekår og helse I Bjørnafjorden     folkehelseoversikt 2023-2026  hovudutfordringar</vt:lpstr>
      <vt:lpstr>Kommunen skal …..</vt:lpstr>
      <vt:lpstr>Sosiale helseforskjellar</vt:lpstr>
      <vt:lpstr>Påverknadsfaktorar for helse</vt:lpstr>
      <vt:lpstr>Folkehelsa i Bjørnafjorden – funn </vt:lpstr>
      <vt:lpstr>kp. A – samansetting av befolkninga - Hovudutfordringar  </vt:lpstr>
      <vt:lpstr>Kp. A – framhald - demografi</vt:lpstr>
      <vt:lpstr>b) oppvekst- og levekårsforhold</vt:lpstr>
      <vt:lpstr>b) arbeid Og inntekt - Hovudutfordringar </vt:lpstr>
      <vt:lpstr>b) Bustad - hovudutfordringar</vt:lpstr>
      <vt:lpstr>b) Oppvekstforhold - hovudutfordringar</vt:lpstr>
      <vt:lpstr>Kp. C – miljø – hovudutfordr. </vt:lpstr>
      <vt:lpstr>Kp. D – skadar og ulukker – hovudutfordr.</vt:lpstr>
      <vt:lpstr>Kp. E – levevanar - utfordringar</vt:lpstr>
      <vt:lpstr>Kp. F - Helsetilstand - intro</vt:lpstr>
      <vt:lpstr>Kp. F – helsetilstand – utfordr.</vt:lpstr>
      <vt:lpstr>Kp. F – framhald utfordr.</vt:lpstr>
      <vt:lpstr>Kp. F – helsetilstand - framhald</vt:lpstr>
      <vt:lpstr>Kommunen har òg ansvar for tiltak</vt:lpstr>
      <vt:lpstr>Kva med tiltak?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Levekår og helse I Bjørnafjorden     folkehelseoversikt 2023-2026</dc:title>
  <dc:creator>Anne-Lise Aaseng</dc:creator>
  <cp:lastModifiedBy>Anne-Lise Aaseng</cp:lastModifiedBy>
  <cp:revision>6</cp:revision>
  <cp:lastPrinted>2024-01-22T11:58:07Z</cp:lastPrinted>
  <dcterms:created xsi:type="dcterms:W3CDTF">2024-01-16T10:24:03Z</dcterms:created>
  <dcterms:modified xsi:type="dcterms:W3CDTF">2024-02-22T07:10:06Z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0x010100997D9EC8F6135B4D9015EBB4823FB785</vt:lpwstr>
  </property>
</Properties>
</file>